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5" r:id="rId9"/>
    <p:sldId id="287" r:id="rId10"/>
    <p:sldId id="312" r:id="rId11"/>
    <p:sldId id="314" r:id="rId12"/>
    <p:sldId id="315" r:id="rId13"/>
    <p:sldId id="286" r:id="rId14"/>
    <p:sldId id="288" r:id="rId15"/>
    <p:sldId id="290" r:id="rId16"/>
    <p:sldId id="291" r:id="rId17"/>
    <p:sldId id="292" r:id="rId18"/>
    <p:sldId id="293" r:id="rId19"/>
    <p:sldId id="295" r:id="rId20"/>
    <p:sldId id="302" r:id="rId21"/>
    <p:sldId id="294" r:id="rId22"/>
    <p:sldId id="296" r:id="rId23"/>
    <p:sldId id="298" r:id="rId24"/>
    <p:sldId id="297" r:id="rId25"/>
    <p:sldId id="299" r:id="rId26"/>
    <p:sldId id="303" r:id="rId27"/>
    <p:sldId id="300" r:id="rId28"/>
    <p:sldId id="304" r:id="rId29"/>
    <p:sldId id="310" r:id="rId30"/>
    <p:sldId id="301" r:id="rId31"/>
    <p:sldId id="305" r:id="rId32"/>
    <p:sldId id="309" r:id="rId33"/>
    <p:sldId id="308" r:id="rId34"/>
    <p:sldId id="311" r:id="rId35"/>
    <p:sldId id="31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Design</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b="1" i="0" dirty="0"/>
            <a:t>Design a predictive model to determine the potential customers who will purchase if you send the advertisement.</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Calculate</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b="1" i="0" dirty="0"/>
            <a:t>Calculate the value and the revenue of your model</a:t>
          </a:r>
          <a:endParaRPr lang="en-US" dirty="0"/>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Compare</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b="1" i="0" dirty="0"/>
            <a:t>Compare your best model's revenue with the revenue of the default solution which is sending advertisement to all the customers in </a:t>
          </a:r>
          <a:r>
            <a:rPr lang="en-US" dirty="0"/>
            <a:t>Compare</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6F263407-D867-46E4-96D5-DE4A8428B824}">
      <dgm:prSet/>
      <dgm:spPr/>
      <dgm:t>
        <a:bodyPr/>
        <a:lstStyle/>
        <a:p>
          <a:pPr>
            <a:lnSpc>
              <a:spcPct val="100000"/>
            </a:lnSpc>
          </a:pPr>
          <a:r>
            <a:rPr lang="en-US" b="1" i="0" dirty="0"/>
            <a:t>Assume the next time you want to target a group of 30,000</a:t>
          </a:r>
        </a:p>
        <a:p>
          <a:pPr>
            <a:lnSpc>
              <a:spcPct val="100000"/>
            </a:lnSpc>
          </a:pPr>
          <a:r>
            <a:rPr lang="en-US" b="1" i="0" dirty="0"/>
            <a:t> assume the purchase rate is 10%. </a:t>
          </a:r>
        </a:p>
        <a:p>
          <a:pPr>
            <a:lnSpc>
              <a:spcPct val="100000"/>
            </a:lnSpc>
          </a:pPr>
          <a:r>
            <a:rPr lang="en-US" b="1" i="0" dirty="0"/>
            <a:t>Assume your model will have the same Precision and Recall for Class1</a:t>
          </a:r>
          <a:endParaRPr lang="en-US" dirty="0"/>
        </a:p>
      </dgm:t>
    </dgm:pt>
    <dgm:pt modelId="{CDA2515C-C18E-4ECD-BA92-CCD18EE16270}" type="parTrans" cxnId="{43C478FE-C7CB-48E2-9ADD-137DB9368CC6}">
      <dgm:prSet/>
      <dgm:spPr/>
      <dgm:t>
        <a:bodyPr/>
        <a:lstStyle/>
        <a:p>
          <a:endParaRPr lang="en-MY"/>
        </a:p>
      </dgm:t>
    </dgm:pt>
    <dgm:pt modelId="{466B89E2-BEE1-4CE6-8828-919060712904}" type="sibTrans" cxnId="{43C478FE-C7CB-48E2-9ADD-137DB9368CC6}">
      <dgm:prSet/>
      <dgm:spPr/>
      <dgm:t>
        <a:bodyPr/>
        <a:lstStyle/>
        <a:p>
          <a:endParaRPr lang="en-MY"/>
        </a:p>
      </dgm:t>
    </dgm:pt>
    <dgm:pt modelId="{241CCFC1-04B9-4ADD-9605-BBCF4136ADAA}">
      <dgm:prSet/>
      <dgm:spPr/>
      <dgm:t>
        <a:bodyPr/>
        <a:lstStyle/>
        <a:p>
          <a:pPr>
            <a:lnSpc>
              <a:spcPct val="100000"/>
            </a:lnSpc>
            <a:defRPr b="1"/>
          </a:pPr>
          <a:r>
            <a:rPr lang="en-US" dirty="0"/>
            <a:t>Assume</a:t>
          </a:r>
        </a:p>
      </dgm:t>
    </dgm:pt>
    <dgm:pt modelId="{4837AD76-CC56-4816-87B0-92EDFC9EBC95}" type="parTrans" cxnId="{B35B5D35-7176-498D-95A7-2E69E057346E}">
      <dgm:prSet/>
      <dgm:spPr/>
      <dgm:t>
        <a:bodyPr/>
        <a:lstStyle/>
        <a:p>
          <a:endParaRPr lang="en-MY"/>
        </a:p>
      </dgm:t>
    </dgm:pt>
    <dgm:pt modelId="{C89C1724-375E-42D6-BF0D-FAABB768038F}" type="sibTrans" cxnId="{B35B5D35-7176-498D-95A7-2E69E057346E}">
      <dgm:prSet/>
      <dgm:spPr/>
      <dgm:t>
        <a:bodyPr/>
        <a:lstStyle/>
        <a:p>
          <a:endParaRPr lang="en-MY"/>
        </a:p>
      </dgm:t>
    </dgm:pt>
    <dgm:pt modelId="{64B50BF7-EEBB-4285-AB5F-F5AA61145BE1}">
      <dgm:prSet/>
      <dgm:spPr/>
      <dgm:t>
        <a:bodyPr/>
        <a:lstStyle/>
        <a:p>
          <a:pPr>
            <a:lnSpc>
              <a:spcPct val="100000"/>
            </a:lnSpc>
          </a:pPr>
          <a:endParaRPr lang="en-MY" b="1" i="0" dirty="0"/>
        </a:p>
      </dgm:t>
    </dgm:pt>
    <dgm:pt modelId="{BBB93FDD-1234-4AB5-B81A-91822EF8E84E}" type="parTrans" cxnId="{4E17B631-2545-4D0C-882C-C0BFFC4A86E4}">
      <dgm:prSet/>
      <dgm:spPr/>
      <dgm:t>
        <a:bodyPr/>
        <a:lstStyle/>
        <a:p>
          <a:endParaRPr lang="en-MY"/>
        </a:p>
      </dgm:t>
    </dgm:pt>
    <dgm:pt modelId="{7AF18F95-DEF9-4503-A82C-B57860AF0703}" type="sibTrans" cxnId="{4E17B631-2545-4D0C-882C-C0BFFC4A86E4}">
      <dgm:prSet/>
      <dgm:spPr/>
      <dgm:t>
        <a:bodyPr/>
        <a:lstStyle/>
        <a:p>
          <a:endParaRPr lang="en-MY"/>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8">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8">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8">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8">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8">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8">
        <dgm:presLayoutVars/>
      </dgm:prSet>
      <dgm:spPr/>
    </dgm:pt>
    <dgm:pt modelId="{832BC865-B41B-4A29-854C-4665B7552B97}" type="pres">
      <dgm:prSet presAssocID="{A432C086-9156-4D32-A06E-6E237CC66D92}" presName="sibTrans" presStyleCnt="0"/>
      <dgm:spPr/>
    </dgm:pt>
    <dgm:pt modelId="{DF3DC85E-AF96-489D-97DF-EFE666FEDCFD}" type="pres">
      <dgm:prSet presAssocID="{241CCFC1-04B9-4ADD-9605-BBCF4136ADAA}" presName="compNode" presStyleCnt="0"/>
      <dgm:spPr/>
    </dgm:pt>
    <dgm:pt modelId="{B857C1F0-24A4-4971-B9DF-74EACCCE7E1E}" type="pres">
      <dgm:prSet presAssocID="{241CCFC1-04B9-4ADD-9605-BBCF4136AD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t="-21000" b="-21000"/>
          </a:stretch>
        </a:blipFill>
      </dgm:spPr>
    </dgm:pt>
    <dgm:pt modelId="{8B241676-E1C8-4CA5-971E-DEAA41E0E471}" type="pres">
      <dgm:prSet presAssocID="{241CCFC1-04B9-4ADD-9605-BBCF4136ADAA}" presName="iconSpace" presStyleCnt="0"/>
      <dgm:spPr/>
    </dgm:pt>
    <dgm:pt modelId="{37C0F2DD-E2B9-4E11-B5EF-409DA9300496}" type="pres">
      <dgm:prSet presAssocID="{241CCFC1-04B9-4ADD-9605-BBCF4136ADAA}" presName="parTx" presStyleLbl="revTx" presStyleIdx="6" presStyleCnt="8">
        <dgm:presLayoutVars>
          <dgm:chMax val="0"/>
          <dgm:chPref val="0"/>
        </dgm:presLayoutVars>
      </dgm:prSet>
      <dgm:spPr/>
    </dgm:pt>
    <dgm:pt modelId="{86B0C4AB-512E-4BA6-9AFD-221914A3487F}" type="pres">
      <dgm:prSet presAssocID="{241CCFC1-04B9-4ADD-9605-BBCF4136ADAA}" presName="txSpace" presStyleCnt="0"/>
      <dgm:spPr/>
    </dgm:pt>
    <dgm:pt modelId="{AF207988-28B8-48E9-8301-07556DD33649}" type="pres">
      <dgm:prSet presAssocID="{241CCFC1-04B9-4ADD-9605-BBCF4136ADAA}" presName="desTx" presStyleLbl="revTx" presStyleIdx="7" presStyleCnt="8">
        <dgm:presLayoutVars/>
      </dgm:prSet>
      <dgm:spPr/>
    </dgm:pt>
  </dgm:ptLst>
  <dgm:cxnLst>
    <dgm:cxn modelId="{F3290A15-5228-462B-ABE5-789A644DFF06}" type="presOf" srcId="{6F263407-D867-46E4-96D5-DE4A8428B824}" destId="{AF207988-28B8-48E9-8301-07556DD33649}" srcOrd="0" destOrd="0" presId="urn:microsoft.com/office/officeart/2018/5/layout/CenteredIconLabelDescriptionList"/>
    <dgm:cxn modelId="{079E1015-BF7E-499A-99C0-BA5607789253}" type="presOf" srcId="{E754A2A0-41CE-428B-9DDC-DCD1FD12D16A}" destId="{DF27DA54-DCB6-45F4-890E-F7DCC5A4BE12}" srcOrd="0" destOrd="0" presId="urn:microsoft.com/office/officeart/2018/5/layout/CenteredIconLabelDescriptionList"/>
    <dgm:cxn modelId="{4E17B631-2545-4D0C-882C-C0BFFC4A86E4}" srcId="{241CCFC1-04B9-4ADD-9605-BBCF4136ADAA}" destId="{64B50BF7-EEBB-4285-AB5F-F5AA61145BE1}" srcOrd="1" destOrd="0" parTransId="{BBB93FDD-1234-4AB5-B81A-91822EF8E84E}" sibTransId="{7AF18F95-DEF9-4503-A82C-B57860AF0703}"/>
    <dgm:cxn modelId="{B35B5D35-7176-498D-95A7-2E69E057346E}" srcId="{E817CCF5-DA3F-4E5F-BE7C-D8111B2BFEBA}" destId="{241CCFC1-04B9-4ADD-9605-BBCF4136ADAA}" srcOrd="3" destOrd="0" parTransId="{4837AD76-CC56-4816-87B0-92EDFC9EBC95}" sibTransId="{C89C1724-375E-42D6-BF0D-FAABB768038F}"/>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446E15D1-CA00-4768-905B-52C6FE253E49}" type="presOf" srcId="{64B50BF7-EEBB-4285-AB5F-F5AA61145BE1}" destId="{AF207988-28B8-48E9-8301-07556DD33649}" srcOrd="0" destOrd="1" presId="urn:microsoft.com/office/officeart/2018/5/layout/CenteredIconLabelDescriptionList"/>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88E68AEA-3F2C-417C-A781-0473BC9AD096}" type="presOf" srcId="{241CCFC1-04B9-4ADD-9605-BBCF4136ADAA}" destId="{37C0F2DD-E2B9-4E11-B5EF-409DA9300496}" srcOrd="0" destOrd="0"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43C478FE-C7CB-48E2-9ADD-137DB9368CC6}" srcId="{241CCFC1-04B9-4ADD-9605-BBCF4136ADAA}" destId="{6F263407-D867-46E4-96D5-DE4A8428B824}" srcOrd="0" destOrd="0" parTransId="{CDA2515C-C18E-4ECD-BA92-CCD18EE16270}" sibTransId="{466B89E2-BEE1-4CE6-8828-919060712904}"/>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 modelId="{C358B9D4-70A4-480B-823E-03E88CBADF05}" type="presParOf" srcId="{071926C8-9E08-4BE0-A1E4-133B16FF713E}" destId="{832BC865-B41B-4A29-854C-4665B7552B97}" srcOrd="5" destOrd="0" presId="urn:microsoft.com/office/officeart/2018/5/layout/CenteredIconLabelDescriptionList"/>
    <dgm:cxn modelId="{A615C7B2-77FB-4261-89D8-5F67250DDA29}" type="presParOf" srcId="{071926C8-9E08-4BE0-A1E4-133B16FF713E}" destId="{DF3DC85E-AF96-489D-97DF-EFE666FEDCFD}" srcOrd="6" destOrd="0" presId="urn:microsoft.com/office/officeart/2018/5/layout/CenteredIconLabelDescriptionList"/>
    <dgm:cxn modelId="{CEB1E086-9709-4A1A-ADBE-3848C00FC4DD}" type="presParOf" srcId="{DF3DC85E-AF96-489D-97DF-EFE666FEDCFD}" destId="{B857C1F0-24A4-4971-B9DF-74EACCCE7E1E}" srcOrd="0" destOrd="0" presId="urn:microsoft.com/office/officeart/2018/5/layout/CenteredIconLabelDescriptionList"/>
    <dgm:cxn modelId="{A31A6198-4812-4DE2-8454-1B4FDD1F9A7B}" type="presParOf" srcId="{DF3DC85E-AF96-489D-97DF-EFE666FEDCFD}" destId="{8B241676-E1C8-4CA5-971E-DEAA41E0E471}" srcOrd="1" destOrd="0" presId="urn:microsoft.com/office/officeart/2018/5/layout/CenteredIconLabelDescriptionList"/>
    <dgm:cxn modelId="{BFEE523A-AB24-48DD-942E-9397EB964B6A}" type="presParOf" srcId="{DF3DC85E-AF96-489D-97DF-EFE666FEDCFD}" destId="{37C0F2DD-E2B9-4E11-B5EF-409DA9300496}" srcOrd="2" destOrd="0" presId="urn:microsoft.com/office/officeart/2018/5/layout/CenteredIconLabelDescriptionList"/>
    <dgm:cxn modelId="{A1B04263-6E5B-4655-9266-F8DED3F9AF4E}" type="presParOf" srcId="{DF3DC85E-AF96-489D-97DF-EFE666FEDCFD}" destId="{86B0C4AB-512E-4BA6-9AFD-221914A3487F}" srcOrd="3" destOrd="0" presId="urn:microsoft.com/office/officeart/2018/5/layout/CenteredIconLabelDescriptionList"/>
    <dgm:cxn modelId="{B81639D8-2AC0-430F-B2E0-8B111A0ECD55}" type="presParOf" srcId="{DF3DC85E-AF96-489D-97DF-EFE666FEDCFD}" destId="{AF207988-28B8-48E9-8301-07556DD3364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750949" y="252569"/>
          <a:ext cx="799515" cy="690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8541" y="1081378"/>
          <a:ext cx="2284329" cy="296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Design</a:t>
          </a:r>
        </a:p>
      </dsp:txBody>
      <dsp:txXfrm>
        <a:off x="8541" y="1081378"/>
        <a:ext cx="2284329" cy="296055"/>
      </dsp:txXfrm>
    </dsp:sp>
    <dsp:sp modelId="{DD091D0A-5A25-4241-91F3-18D32B0BDD4F}">
      <dsp:nvSpPr>
        <dsp:cNvPr id="0" name=""/>
        <dsp:cNvSpPr/>
      </dsp:nvSpPr>
      <dsp:spPr>
        <a:xfrm>
          <a:off x="8541" y="1441625"/>
          <a:ext cx="2284329" cy="202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Design a predictive model to determine the potential customers who will purchase if you send the advertisement.</a:t>
          </a:r>
          <a:endParaRPr lang="en-US" sz="1400" kern="1200" dirty="0"/>
        </a:p>
      </dsp:txBody>
      <dsp:txXfrm>
        <a:off x="8541" y="1441625"/>
        <a:ext cx="2284329" cy="2020554"/>
      </dsp:txXfrm>
    </dsp:sp>
    <dsp:sp modelId="{210823F6-AC1A-46E3-9D99-A319DF497539}">
      <dsp:nvSpPr>
        <dsp:cNvPr id="0" name=""/>
        <dsp:cNvSpPr/>
      </dsp:nvSpPr>
      <dsp:spPr>
        <a:xfrm>
          <a:off x="3435036" y="252569"/>
          <a:ext cx="799515" cy="690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2692629" y="1081378"/>
          <a:ext cx="2284329" cy="296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Calculate</a:t>
          </a:r>
        </a:p>
      </dsp:txBody>
      <dsp:txXfrm>
        <a:off x="2692629" y="1081378"/>
        <a:ext cx="2284329" cy="296055"/>
      </dsp:txXfrm>
    </dsp:sp>
    <dsp:sp modelId="{7CD40649-A74C-4AD8-B9D0-2573A1955C91}">
      <dsp:nvSpPr>
        <dsp:cNvPr id="0" name=""/>
        <dsp:cNvSpPr/>
      </dsp:nvSpPr>
      <dsp:spPr>
        <a:xfrm>
          <a:off x="2692629" y="1441625"/>
          <a:ext cx="2284329" cy="202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Calculate the value and the revenue of your model</a:t>
          </a:r>
          <a:endParaRPr lang="en-US" sz="1400" kern="1200" dirty="0"/>
        </a:p>
      </dsp:txBody>
      <dsp:txXfrm>
        <a:off x="2692629" y="1441625"/>
        <a:ext cx="2284329" cy="2020554"/>
      </dsp:txXfrm>
    </dsp:sp>
    <dsp:sp modelId="{B0A3ABD2-C471-4A21-8AEF-3843C86919E1}">
      <dsp:nvSpPr>
        <dsp:cNvPr id="0" name=""/>
        <dsp:cNvSpPr/>
      </dsp:nvSpPr>
      <dsp:spPr>
        <a:xfrm>
          <a:off x="6119123" y="252569"/>
          <a:ext cx="799515" cy="690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5376716" y="1081378"/>
          <a:ext cx="2284329" cy="296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Compare</a:t>
          </a:r>
        </a:p>
      </dsp:txBody>
      <dsp:txXfrm>
        <a:off x="5376716" y="1081378"/>
        <a:ext cx="2284329" cy="296055"/>
      </dsp:txXfrm>
    </dsp:sp>
    <dsp:sp modelId="{6418EBED-F111-425B-8EE2-06B8B2297A68}">
      <dsp:nvSpPr>
        <dsp:cNvPr id="0" name=""/>
        <dsp:cNvSpPr/>
      </dsp:nvSpPr>
      <dsp:spPr>
        <a:xfrm>
          <a:off x="5376716" y="1441625"/>
          <a:ext cx="2284329" cy="202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Compare your best model's revenue with the revenue of the default solution which is sending advertisement to all the customers in </a:t>
          </a:r>
          <a:r>
            <a:rPr lang="en-US" sz="1400" kern="1200" dirty="0"/>
            <a:t>Compare</a:t>
          </a:r>
        </a:p>
      </dsp:txBody>
      <dsp:txXfrm>
        <a:off x="5376716" y="1441625"/>
        <a:ext cx="2284329" cy="2020554"/>
      </dsp:txXfrm>
    </dsp:sp>
    <dsp:sp modelId="{B857C1F0-24A4-4971-B9DF-74EACCCE7E1E}">
      <dsp:nvSpPr>
        <dsp:cNvPr id="0" name=""/>
        <dsp:cNvSpPr/>
      </dsp:nvSpPr>
      <dsp:spPr>
        <a:xfrm>
          <a:off x="8803210" y="252569"/>
          <a:ext cx="799515" cy="690795"/>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1000" b="-21000"/>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0F2DD-E2B9-4E11-B5EF-409DA9300496}">
      <dsp:nvSpPr>
        <dsp:cNvPr id="0" name=""/>
        <dsp:cNvSpPr/>
      </dsp:nvSpPr>
      <dsp:spPr>
        <a:xfrm>
          <a:off x="8060803" y="1081378"/>
          <a:ext cx="2284329" cy="296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Assume</a:t>
          </a:r>
        </a:p>
      </dsp:txBody>
      <dsp:txXfrm>
        <a:off x="8060803" y="1081378"/>
        <a:ext cx="2284329" cy="296055"/>
      </dsp:txXfrm>
    </dsp:sp>
    <dsp:sp modelId="{AF207988-28B8-48E9-8301-07556DD33649}">
      <dsp:nvSpPr>
        <dsp:cNvPr id="0" name=""/>
        <dsp:cNvSpPr/>
      </dsp:nvSpPr>
      <dsp:spPr>
        <a:xfrm>
          <a:off x="8060803" y="1441625"/>
          <a:ext cx="2284329" cy="202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Assume the next time you want to target a group of 30,000</a:t>
          </a:r>
        </a:p>
        <a:p>
          <a:pPr marL="0" lvl="0" indent="0" algn="ctr" defTabSz="622300">
            <a:lnSpc>
              <a:spcPct val="100000"/>
            </a:lnSpc>
            <a:spcBef>
              <a:spcPct val="0"/>
            </a:spcBef>
            <a:spcAft>
              <a:spcPct val="35000"/>
            </a:spcAft>
            <a:buNone/>
          </a:pPr>
          <a:r>
            <a:rPr lang="en-US" sz="1400" b="1" i="0" kern="1200" dirty="0"/>
            <a:t> assume the purchase rate is 10%. </a:t>
          </a:r>
        </a:p>
        <a:p>
          <a:pPr marL="0" lvl="0" indent="0" algn="ctr" defTabSz="622300">
            <a:lnSpc>
              <a:spcPct val="100000"/>
            </a:lnSpc>
            <a:spcBef>
              <a:spcPct val="0"/>
            </a:spcBef>
            <a:spcAft>
              <a:spcPct val="35000"/>
            </a:spcAft>
            <a:buNone/>
          </a:pPr>
          <a:r>
            <a:rPr lang="en-US" sz="1400" b="1" i="0" kern="1200" dirty="0"/>
            <a:t>Assume your model will have the same Precision and Recall for Class1</a:t>
          </a:r>
          <a:endParaRPr lang="en-US" sz="1400" kern="1200" dirty="0"/>
        </a:p>
        <a:p>
          <a:pPr marL="0" lvl="0" indent="0" algn="ctr" defTabSz="622300">
            <a:lnSpc>
              <a:spcPct val="100000"/>
            </a:lnSpc>
            <a:spcBef>
              <a:spcPct val="0"/>
            </a:spcBef>
            <a:spcAft>
              <a:spcPct val="35000"/>
            </a:spcAft>
            <a:buNone/>
          </a:pPr>
          <a:endParaRPr lang="en-MY" sz="1400" b="1" i="0" kern="1200" dirty="0"/>
        </a:p>
      </dsp:txBody>
      <dsp:txXfrm>
        <a:off x="8060803" y="1441625"/>
        <a:ext cx="2284329" cy="202055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11/18/2021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034410"/>
          </a:xfrm>
        </p:spPr>
        <p:txBody>
          <a:bodyPr>
            <a:normAutofit/>
          </a:bodyPr>
          <a:lstStyle/>
          <a:p>
            <a:pPr algn="l"/>
            <a:r>
              <a:rPr lang="en-US" sz="4000" dirty="0"/>
              <a:t>Capstone JDS C6, Group 5</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06811" y="3808602"/>
            <a:ext cx="3568226" cy="1375875"/>
          </a:xfrm>
        </p:spPr>
        <p:txBody>
          <a:bodyPr>
            <a:normAutofit fontScale="77500" lnSpcReduction="20000"/>
          </a:bodyPr>
          <a:lstStyle/>
          <a:p>
            <a:pPr algn="l"/>
            <a:r>
              <a:rPr lang="en-US" sz="2300" dirty="0">
                <a:solidFill>
                  <a:srgbClr val="5792BA"/>
                </a:solidFill>
              </a:rPr>
              <a:t>Nazril Daniel Bin Abdullah</a:t>
            </a:r>
          </a:p>
          <a:p>
            <a:pPr algn="l"/>
            <a:r>
              <a:rPr lang="en-US" dirty="0" err="1">
                <a:solidFill>
                  <a:srgbClr val="5792BA"/>
                </a:solidFill>
              </a:rPr>
              <a:t>Nurhaziqah</a:t>
            </a:r>
            <a:r>
              <a:rPr lang="en-US" dirty="0">
                <a:solidFill>
                  <a:srgbClr val="5792BA"/>
                </a:solidFill>
              </a:rPr>
              <a:t>  Binti Mohamad Latif</a:t>
            </a:r>
            <a:endParaRPr lang="en-US" sz="2300" dirty="0">
              <a:solidFill>
                <a:srgbClr val="5792BA"/>
              </a:solidFill>
            </a:endParaRPr>
          </a:p>
          <a:p>
            <a:pPr algn="l"/>
            <a:r>
              <a:rPr lang="en-US" sz="2300" dirty="0">
                <a:solidFill>
                  <a:srgbClr val="5792BA"/>
                </a:solidFill>
              </a:rPr>
              <a:t>Siti </a:t>
            </a:r>
            <a:r>
              <a:rPr lang="en-US" sz="2300" dirty="0" err="1">
                <a:solidFill>
                  <a:srgbClr val="5792BA"/>
                </a:solidFill>
              </a:rPr>
              <a:t>Adibah</a:t>
            </a:r>
            <a:r>
              <a:rPr lang="en-US" sz="2300" dirty="0">
                <a:solidFill>
                  <a:srgbClr val="5792BA"/>
                </a:solidFill>
              </a:rPr>
              <a:t> </a:t>
            </a:r>
            <a:r>
              <a:rPr lang="en-US" sz="2300" dirty="0" err="1">
                <a:solidFill>
                  <a:srgbClr val="5792BA"/>
                </a:solidFill>
              </a:rPr>
              <a:t>Syazwani</a:t>
            </a:r>
            <a:r>
              <a:rPr lang="en-US" sz="2300" dirty="0">
                <a:solidFill>
                  <a:srgbClr val="5792BA"/>
                </a:solidFill>
              </a:rPr>
              <a:t> Binti </a:t>
            </a:r>
            <a:r>
              <a:rPr lang="en-US" sz="2300" dirty="0" err="1">
                <a:solidFill>
                  <a:srgbClr val="5792BA"/>
                </a:solidFill>
              </a:rPr>
              <a:t>Mohd</a:t>
            </a:r>
            <a:r>
              <a:rPr lang="en-US" sz="2300" dirty="0">
                <a:solidFill>
                  <a:srgbClr val="5792BA"/>
                </a:solidFill>
              </a:rPr>
              <a:t> Khalid</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643-2914-4DF3-8228-69416CE16B56}"/>
              </a:ext>
            </a:extLst>
          </p:cNvPr>
          <p:cNvSpPr>
            <a:spLocks noGrp="1"/>
          </p:cNvSpPr>
          <p:nvPr>
            <p:ph type="title"/>
          </p:nvPr>
        </p:nvSpPr>
        <p:spPr/>
        <p:txBody>
          <a:bodyPr/>
          <a:lstStyle/>
          <a:p>
            <a:r>
              <a:rPr lang="en-MY" dirty="0"/>
              <a:t>Data Pre-processing</a:t>
            </a:r>
          </a:p>
        </p:txBody>
      </p:sp>
      <p:sp>
        <p:nvSpPr>
          <p:cNvPr id="3" name="Content Placeholder 2">
            <a:extLst>
              <a:ext uri="{FF2B5EF4-FFF2-40B4-BE49-F238E27FC236}">
                <a16:creationId xmlns:a16="http://schemas.microsoft.com/office/drawing/2014/main" id="{AB348B7E-D797-4ECC-B456-3E1250BE94CB}"/>
              </a:ext>
            </a:extLst>
          </p:cNvPr>
          <p:cNvSpPr>
            <a:spLocks noGrp="1"/>
          </p:cNvSpPr>
          <p:nvPr>
            <p:ph idx="1"/>
          </p:nvPr>
        </p:nvSpPr>
        <p:spPr/>
        <p:txBody>
          <a:bodyPr/>
          <a:lstStyle/>
          <a:p>
            <a:r>
              <a:rPr lang="en-US" dirty="0"/>
              <a:t>Check for missing values if there is any.</a:t>
            </a:r>
          </a:p>
          <a:p>
            <a:r>
              <a:rPr lang="en-US" dirty="0"/>
              <a:t>Create predictor variables and target variables.</a:t>
            </a:r>
          </a:p>
          <a:p>
            <a:r>
              <a:rPr lang="en-US" dirty="0"/>
              <a:t>Create dummy for categorical variables.</a:t>
            </a:r>
          </a:p>
          <a:p>
            <a:r>
              <a:rPr lang="en-US" dirty="0"/>
              <a:t>Drop customer last purchase feature for analysis purposes.</a:t>
            </a:r>
          </a:p>
          <a:p>
            <a:r>
              <a:rPr lang="en-US" dirty="0"/>
              <a:t>Split data into train test set. (</a:t>
            </a:r>
            <a:r>
              <a:rPr lang="en-US" dirty="0" err="1"/>
              <a:t>test_size</a:t>
            </a:r>
            <a:r>
              <a:rPr lang="en-US" dirty="0"/>
              <a:t>=0.25, </a:t>
            </a:r>
            <a:r>
              <a:rPr lang="en-US" dirty="0" err="1"/>
              <a:t>random_state</a:t>
            </a:r>
            <a:r>
              <a:rPr lang="en-US" dirty="0"/>
              <a:t>=42, stratify=y).</a:t>
            </a:r>
          </a:p>
          <a:p>
            <a:r>
              <a:rPr lang="en-US" dirty="0"/>
              <a:t>Perform standard scaling on train and test set.</a:t>
            </a:r>
          </a:p>
        </p:txBody>
      </p:sp>
    </p:spTree>
    <p:extLst>
      <p:ext uri="{BB962C8B-B14F-4D97-AF65-F5344CB8AC3E}">
        <p14:creationId xmlns:p14="http://schemas.microsoft.com/office/powerpoint/2010/main" val="412135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603A-5D32-4FEF-ADA7-21243C9FD5F1}"/>
              </a:ext>
            </a:extLst>
          </p:cNvPr>
          <p:cNvSpPr>
            <a:spLocks noGrp="1"/>
          </p:cNvSpPr>
          <p:nvPr>
            <p:ph type="title"/>
          </p:nvPr>
        </p:nvSpPr>
        <p:spPr/>
        <p:txBody>
          <a:bodyPr/>
          <a:lstStyle/>
          <a:p>
            <a:r>
              <a:rPr lang="en-MY" dirty="0"/>
              <a:t>Machine Learning</a:t>
            </a:r>
          </a:p>
        </p:txBody>
      </p:sp>
      <p:sp>
        <p:nvSpPr>
          <p:cNvPr id="3" name="Content Placeholder 2">
            <a:extLst>
              <a:ext uri="{FF2B5EF4-FFF2-40B4-BE49-F238E27FC236}">
                <a16:creationId xmlns:a16="http://schemas.microsoft.com/office/drawing/2014/main" id="{CD532168-B8F5-4F2B-BCA1-F6816D2D3DC9}"/>
              </a:ext>
            </a:extLst>
          </p:cNvPr>
          <p:cNvSpPr>
            <a:spLocks noGrp="1"/>
          </p:cNvSpPr>
          <p:nvPr>
            <p:ph idx="1"/>
          </p:nvPr>
        </p:nvSpPr>
        <p:spPr/>
        <p:txBody>
          <a:bodyPr/>
          <a:lstStyle/>
          <a:p>
            <a:r>
              <a:rPr lang="en-US" dirty="0"/>
              <a:t>Applying Logistic Regression, Decision Tree, K Nearest Neighbor (KNN) and Support Vector Machine (SVM) model on the train set</a:t>
            </a:r>
          </a:p>
          <a:p>
            <a:r>
              <a:rPr lang="en-US" dirty="0"/>
              <a:t>Using grid search and cross validation to find the best parameter for each model.</a:t>
            </a:r>
          </a:p>
          <a:p>
            <a:r>
              <a:rPr lang="en-US" dirty="0"/>
              <a:t>Using the best estimator of the model, predict on the test set and generate the confusion matrix.</a:t>
            </a:r>
          </a:p>
          <a:p>
            <a:r>
              <a:rPr lang="en-US" dirty="0"/>
              <a:t>Generate the precision and recall from the prediction result.</a:t>
            </a:r>
          </a:p>
        </p:txBody>
      </p:sp>
    </p:spTree>
    <p:extLst>
      <p:ext uri="{BB962C8B-B14F-4D97-AF65-F5344CB8AC3E}">
        <p14:creationId xmlns:p14="http://schemas.microsoft.com/office/powerpoint/2010/main" val="506179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45BE-5651-4FE4-8838-A44CFA694FED}"/>
              </a:ext>
            </a:extLst>
          </p:cNvPr>
          <p:cNvSpPr>
            <a:spLocks noGrp="1"/>
          </p:cNvSpPr>
          <p:nvPr>
            <p:ph type="title"/>
          </p:nvPr>
        </p:nvSpPr>
        <p:spPr/>
        <p:txBody>
          <a:bodyPr>
            <a:normAutofit/>
          </a:bodyPr>
          <a:lstStyle/>
          <a:p>
            <a:r>
              <a:rPr lang="en-US" dirty="0"/>
              <a:t>Objective 1</a:t>
            </a:r>
            <a:endParaRPr lang="en-MY" dirty="0"/>
          </a:p>
        </p:txBody>
      </p:sp>
      <p:sp>
        <p:nvSpPr>
          <p:cNvPr id="3" name="Text Placeholder 2">
            <a:extLst>
              <a:ext uri="{FF2B5EF4-FFF2-40B4-BE49-F238E27FC236}">
                <a16:creationId xmlns:a16="http://schemas.microsoft.com/office/drawing/2014/main" id="{5C8CE10A-E04C-414A-9E26-2FE61FC5A178}"/>
              </a:ext>
            </a:extLst>
          </p:cNvPr>
          <p:cNvSpPr>
            <a:spLocks noGrp="1"/>
          </p:cNvSpPr>
          <p:nvPr>
            <p:ph type="body" idx="1"/>
          </p:nvPr>
        </p:nvSpPr>
        <p:spPr/>
        <p:txBody>
          <a:bodyPr/>
          <a:lstStyle/>
          <a:p>
            <a:r>
              <a:rPr lang="en-US" dirty="0"/>
              <a:t>Design a predictive model to determine the potential customer who will purchase if you send the advertisement</a:t>
            </a:r>
            <a:endParaRPr lang="en-MY" dirty="0"/>
          </a:p>
        </p:txBody>
      </p:sp>
    </p:spTree>
    <p:extLst>
      <p:ext uri="{BB962C8B-B14F-4D97-AF65-F5344CB8AC3E}">
        <p14:creationId xmlns:p14="http://schemas.microsoft.com/office/powerpoint/2010/main" val="308087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969E-4E3B-497C-A6FD-F372EAF810FF}"/>
              </a:ext>
            </a:extLst>
          </p:cNvPr>
          <p:cNvSpPr>
            <a:spLocks noGrp="1"/>
          </p:cNvSpPr>
          <p:nvPr>
            <p:ph type="title"/>
          </p:nvPr>
        </p:nvSpPr>
        <p:spPr>
          <a:xfrm>
            <a:off x="787961" y="173373"/>
            <a:ext cx="10353762" cy="732638"/>
          </a:xfrm>
        </p:spPr>
        <p:txBody>
          <a:bodyPr/>
          <a:lstStyle/>
          <a:p>
            <a:r>
              <a:rPr lang="en-MY" dirty="0"/>
              <a:t>Logistic Regression</a:t>
            </a:r>
          </a:p>
        </p:txBody>
      </p:sp>
      <p:pic>
        <p:nvPicPr>
          <p:cNvPr id="6" name="Picture 5">
            <a:extLst>
              <a:ext uri="{FF2B5EF4-FFF2-40B4-BE49-F238E27FC236}">
                <a16:creationId xmlns:a16="http://schemas.microsoft.com/office/drawing/2014/main" id="{754889A0-0A3A-4087-82B3-E06BB5F24744}"/>
              </a:ext>
            </a:extLst>
          </p:cNvPr>
          <p:cNvPicPr>
            <a:picLocks noChangeAspect="1"/>
          </p:cNvPicPr>
          <p:nvPr/>
        </p:nvPicPr>
        <p:blipFill>
          <a:blip r:embed="rId2"/>
          <a:stretch>
            <a:fillRect/>
          </a:stretch>
        </p:blipFill>
        <p:spPr>
          <a:xfrm>
            <a:off x="1008533" y="1015067"/>
            <a:ext cx="9912617" cy="5580000"/>
          </a:xfrm>
          <a:prstGeom prst="rect">
            <a:avLst/>
          </a:prstGeom>
        </p:spPr>
      </p:pic>
    </p:spTree>
    <p:extLst>
      <p:ext uri="{BB962C8B-B14F-4D97-AF65-F5344CB8AC3E}">
        <p14:creationId xmlns:p14="http://schemas.microsoft.com/office/powerpoint/2010/main" val="1155685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DC76-B274-423E-8202-3C48951453C0}"/>
              </a:ext>
            </a:extLst>
          </p:cNvPr>
          <p:cNvSpPr>
            <a:spLocks noGrp="1"/>
          </p:cNvSpPr>
          <p:nvPr>
            <p:ph type="title"/>
          </p:nvPr>
        </p:nvSpPr>
        <p:spPr>
          <a:xfrm>
            <a:off x="919119" y="125835"/>
            <a:ext cx="10353762" cy="637563"/>
          </a:xfrm>
        </p:spPr>
        <p:txBody>
          <a:bodyPr>
            <a:normAutofit fontScale="90000"/>
          </a:bodyPr>
          <a:lstStyle/>
          <a:p>
            <a:r>
              <a:rPr lang="en-MY" dirty="0"/>
              <a:t>K-Nearest Neighbours (KNN)</a:t>
            </a:r>
          </a:p>
        </p:txBody>
      </p:sp>
      <p:pic>
        <p:nvPicPr>
          <p:cNvPr id="6" name="Picture 5">
            <a:extLst>
              <a:ext uri="{FF2B5EF4-FFF2-40B4-BE49-F238E27FC236}">
                <a16:creationId xmlns:a16="http://schemas.microsoft.com/office/drawing/2014/main" id="{5BDE637F-00C6-4394-B9E5-FC2323B95C0D}"/>
              </a:ext>
            </a:extLst>
          </p:cNvPr>
          <p:cNvPicPr>
            <a:picLocks noChangeAspect="1"/>
          </p:cNvPicPr>
          <p:nvPr/>
        </p:nvPicPr>
        <p:blipFill>
          <a:blip r:embed="rId2"/>
          <a:stretch>
            <a:fillRect/>
          </a:stretch>
        </p:blipFill>
        <p:spPr>
          <a:xfrm>
            <a:off x="1040404" y="998290"/>
            <a:ext cx="9783211" cy="5580000"/>
          </a:xfrm>
          <a:prstGeom prst="rect">
            <a:avLst/>
          </a:prstGeom>
        </p:spPr>
      </p:pic>
    </p:spTree>
    <p:extLst>
      <p:ext uri="{BB962C8B-B14F-4D97-AF65-F5344CB8AC3E}">
        <p14:creationId xmlns:p14="http://schemas.microsoft.com/office/powerpoint/2010/main" val="216125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D556-43AD-4981-A7B3-3AB764F525FD}"/>
              </a:ext>
            </a:extLst>
          </p:cNvPr>
          <p:cNvSpPr>
            <a:spLocks noGrp="1"/>
          </p:cNvSpPr>
          <p:nvPr>
            <p:ph type="title"/>
          </p:nvPr>
        </p:nvSpPr>
        <p:spPr>
          <a:xfrm>
            <a:off x="919119" y="198540"/>
            <a:ext cx="10353762" cy="732638"/>
          </a:xfrm>
        </p:spPr>
        <p:txBody>
          <a:bodyPr>
            <a:normAutofit/>
          </a:bodyPr>
          <a:lstStyle/>
          <a:p>
            <a:r>
              <a:rPr lang="en-MY" dirty="0"/>
              <a:t>Decision Tree</a:t>
            </a:r>
          </a:p>
        </p:txBody>
      </p:sp>
      <p:pic>
        <p:nvPicPr>
          <p:cNvPr id="3" name="Picture 2">
            <a:extLst>
              <a:ext uri="{FF2B5EF4-FFF2-40B4-BE49-F238E27FC236}">
                <a16:creationId xmlns:a16="http://schemas.microsoft.com/office/drawing/2014/main" id="{098A4DE8-09EE-4A4A-AE17-071475CB41D8}"/>
              </a:ext>
            </a:extLst>
          </p:cNvPr>
          <p:cNvPicPr>
            <a:picLocks noChangeAspect="1"/>
          </p:cNvPicPr>
          <p:nvPr/>
        </p:nvPicPr>
        <p:blipFill>
          <a:blip r:embed="rId2"/>
          <a:stretch>
            <a:fillRect/>
          </a:stretch>
        </p:blipFill>
        <p:spPr>
          <a:xfrm>
            <a:off x="805343" y="1079460"/>
            <a:ext cx="10876134" cy="5580000"/>
          </a:xfrm>
          <a:prstGeom prst="rect">
            <a:avLst/>
          </a:prstGeom>
        </p:spPr>
      </p:pic>
    </p:spTree>
    <p:extLst>
      <p:ext uri="{BB962C8B-B14F-4D97-AF65-F5344CB8AC3E}">
        <p14:creationId xmlns:p14="http://schemas.microsoft.com/office/powerpoint/2010/main" val="386833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6A3C-1C13-440A-A06F-A5E7DCABF701}"/>
              </a:ext>
            </a:extLst>
          </p:cNvPr>
          <p:cNvSpPr>
            <a:spLocks noGrp="1"/>
          </p:cNvSpPr>
          <p:nvPr>
            <p:ph type="title"/>
          </p:nvPr>
        </p:nvSpPr>
        <p:spPr/>
        <p:txBody>
          <a:bodyPr/>
          <a:lstStyle/>
          <a:p>
            <a:r>
              <a:rPr lang="en-US" dirty="0"/>
              <a:t>Support Vector Machine (SVM)</a:t>
            </a:r>
            <a:endParaRPr lang="en-MY" dirty="0"/>
          </a:p>
        </p:txBody>
      </p:sp>
    </p:spTree>
    <p:extLst>
      <p:ext uri="{BB962C8B-B14F-4D97-AF65-F5344CB8AC3E}">
        <p14:creationId xmlns:p14="http://schemas.microsoft.com/office/powerpoint/2010/main" val="46293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2DFD-5AF3-43D2-B478-8C5C316D40A3}"/>
              </a:ext>
            </a:extLst>
          </p:cNvPr>
          <p:cNvSpPr>
            <a:spLocks noGrp="1"/>
          </p:cNvSpPr>
          <p:nvPr>
            <p:ph type="title"/>
          </p:nvPr>
        </p:nvSpPr>
        <p:spPr/>
        <p:txBody>
          <a:bodyPr/>
          <a:lstStyle/>
          <a:p>
            <a:r>
              <a:rPr lang="en-MY" dirty="0"/>
              <a:t>Summary</a:t>
            </a:r>
          </a:p>
        </p:txBody>
      </p:sp>
      <p:graphicFrame>
        <p:nvGraphicFramePr>
          <p:cNvPr id="4" name="Table 4">
            <a:extLst>
              <a:ext uri="{FF2B5EF4-FFF2-40B4-BE49-F238E27FC236}">
                <a16:creationId xmlns:a16="http://schemas.microsoft.com/office/drawing/2014/main" id="{D69F4086-A1CC-4A0F-95DE-DF9BD6FE369B}"/>
              </a:ext>
            </a:extLst>
          </p:cNvPr>
          <p:cNvGraphicFramePr>
            <a:graphicFrameLocks noGrp="1"/>
          </p:cNvGraphicFramePr>
          <p:nvPr>
            <p:ph idx="1"/>
            <p:extLst>
              <p:ext uri="{D42A27DB-BD31-4B8C-83A1-F6EECF244321}">
                <p14:modId xmlns:p14="http://schemas.microsoft.com/office/powerpoint/2010/main" val="347652802"/>
              </p:ext>
            </p:extLst>
          </p:nvPr>
        </p:nvGraphicFramePr>
        <p:xfrm>
          <a:off x="1949206" y="2242268"/>
          <a:ext cx="8282940" cy="1849120"/>
        </p:xfrm>
        <a:graphic>
          <a:graphicData uri="http://schemas.openxmlformats.org/drawingml/2006/table">
            <a:tbl>
              <a:tblPr firstRow="1" bandRow="1">
                <a:tableStyleId>{5C22544A-7EE6-4342-B048-85BDC9FD1C3A}</a:tableStyleId>
              </a:tblPr>
              <a:tblGrid>
                <a:gridCol w="2070735">
                  <a:extLst>
                    <a:ext uri="{9D8B030D-6E8A-4147-A177-3AD203B41FA5}">
                      <a16:colId xmlns:a16="http://schemas.microsoft.com/office/drawing/2014/main" val="721378609"/>
                    </a:ext>
                  </a:extLst>
                </a:gridCol>
                <a:gridCol w="2070735">
                  <a:extLst>
                    <a:ext uri="{9D8B030D-6E8A-4147-A177-3AD203B41FA5}">
                      <a16:colId xmlns:a16="http://schemas.microsoft.com/office/drawing/2014/main" val="3931984651"/>
                    </a:ext>
                  </a:extLst>
                </a:gridCol>
                <a:gridCol w="2070735">
                  <a:extLst>
                    <a:ext uri="{9D8B030D-6E8A-4147-A177-3AD203B41FA5}">
                      <a16:colId xmlns:a16="http://schemas.microsoft.com/office/drawing/2014/main" val="1619450204"/>
                    </a:ext>
                  </a:extLst>
                </a:gridCol>
                <a:gridCol w="2070735">
                  <a:extLst>
                    <a:ext uri="{9D8B030D-6E8A-4147-A177-3AD203B41FA5}">
                      <a16:colId xmlns:a16="http://schemas.microsoft.com/office/drawing/2014/main" val="1518056146"/>
                    </a:ext>
                  </a:extLst>
                </a:gridCol>
              </a:tblGrid>
              <a:tr h="276583">
                <a:tc>
                  <a:txBody>
                    <a:bodyPr/>
                    <a:lstStyle/>
                    <a:p>
                      <a:endParaRPr lang="en-MY" dirty="0"/>
                    </a:p>
                  </a:txBody>
                  <a:tcPr/>
                </a:tc>
                <a:tc>
                  <a:txBody>
                    <a:bodyPr/>
                    <a:lstStyle/>
                    <a:p>
                      <a:r>
                        <a:rPr lang="en-MY" dirty="0"/>
                        <a:t>LR</a:t>
                      </a:r>
                    </a:p>
                  </a:txBody>
                  <a:tcPr/>
                </a:tc>
                <a:tc>
                  <a:txBody>
                    <a:bodyPr/>
                    <a:lstStyle/>
                    <a:p>
                      <a:r>
                        <a:rPr lang="en-MY" dirty="0"/>
                        <a:t>KNN</a:t>
                      </a:r>
                    </a:p>
                  </a:txBody>
                  <a:tcPr/>
                </a:tc>
                <a:tc>
                  <a:txBody>
                    <a:bodyPr/>
                    <a:lstStyle/>
                    <a:p>
                      <a:r>
                        <a:rPr lang="en-MY" dirty="0"/>
                        <a:t>DT</a:t>
                      </a:r>
                    </a:p>
                  </a:txBody>
                  <a:tcPr/>
                </a:tc>
                <a:extLst>
                  <a:ext uri="{0D108BD9-81ED-4DB2-BD59-A6C34878D82A}">
                    <a16:rowId xmlns:a16="http://schemas.microsoft.com/office/drawing/2014/main" val="3936735820"/>
                  </a:ext>
                </a:extLst>
              </a:tr>
              <a:tr h="370840">
                <a:tc>
                  <a:txBody>
                    <a:bodyPr/>
                    <a:lstStyle/>
                    <a:p>
                      <a:r>
                        <a:rPr lang="en-MY" dirty="0"/>
                        <a:t>Precision</a:t>
                      </a:r>
                    </a:p>
                  </a:txBody>
                  <a:tcPr/>
                </a:tc>
                <a:tc>
                  <a:txBody>
                    <a:bodyPr/>
                    <a:lstStyle/>
                    <a:p>
                      <a:r>
                        <a:rPr lang="en-MY" dirty="0"/>
                        <a:t>0.55</a:t>
                      </a:r>
                    </a:p>
                  </a:txBody>
                  <a:tcPr/>
                </a:tc>
                <a:tc>
                  <a:txBody>
                    <a:bodyPr/>
                    <a:lstStyle/>
                    <a:p>
                      <a:r>
                        <a:rPr lang="en-MY" dirty="0"/>
                        <a:t>0.55</a:t>
                      </a:r>
                    </a:p>
                  </a:txBody>
                  <a:tcPr/>
                </a:tc>
                <a:tc>
                  <a:txBody>
                    <a:bodyPr/>
                    <a:lstStyle/>
                    <a:p>
                      <a:r>
                        <a:rPr lang="en-MY" dirty="0"/>
                        <a:t>0.57</a:t>
                      </a:r>
                    </a:p>
                  </a:txBody>
                  <a:tcPr/>
                </a:tc>
                <a:extLst>
                  <a:ext uri="{0D108BD9-81ED-4DB2-BD59-A6C34878D82A}">
                    <a16:rowId xmlns:a16="http://schemas.microsoft.com/office/drawing/2014/main" val="2145103404"/>
                  </a:ext>
                </a:extLst>
              </a:tr>
              <a:tr h="370840">
                <a:tc>
                  <a:txBody>
                    <a:bodyPr/>
                    <a:lstStyle/>
                    <a:p>
                      <a:r>
                        <a:rPr lang="en-MY" dirty="0"/>
                        <a:t>Recall</a:t>
                      </a:r>
                    </a:p>
                  </a:txBody>
                  <a:tcPr/>
                </a:tc>
                <a:tc>
                  <a:txBody>
                    <a:bodyPr/>
                    <a:lstStyle/>
                    <a:p>
                      <a:r>
                        <a:rPr lang="en-MY" dirty="0"/>
                        <a:t>0.41</a:t>
                      </a:r>
                    </a:p>
                  </a:txBody>
                  <a:tcPr/>
                </a:tc>
                <a:tc>
                  <a:txBody>
                    <a:bodyPr/>
                    <a:lstStyle/>
                    <a:p>
                      <a:r>
                        <a:rPr lang="en-MY" dirty="0"/>
                        <a:t>0.48</a:t>
                      </a:r>
                    </a:p>
                  </a:txBody>
                  <a:tcPr/>
                </a:tc>
                <a:tc>
                  <a:txBody>
                    <a:bodyPr/>
                    <a:lstStyle/>
                    <a:p>
                      <a:r>
                        <a:rPr lang="en-MY" dirty="0"/>
                        <a:t>0.45</a:t>
                      </a:r>
                    </a:p>
                  </a:txBody>
                  <a:tcPr/>
                </a:tc>
                <a:extLst>
                  <a:ext uri="{0D108BD9-81ED-4DB2-BD59-A6C34878D82A}">
                    <a16:rowId xmlns:a16="http://schemas.microsoft.com/office/drawing/2014/main" val="3284511278"/>
                  </a:ext>
                </a:extLst>
              </a:tr>
              <a:tr h="370840">
                <a:tc>
                  <a:txBody>
                    <a:bodyPr/>
                    <a:lstStyle/>
                    <a:p>
                      <a:r>
                        <a:rPr lang="en-MY" dirty="0"/>
                        <a:t>F1</a:t>
                      </a:r>
                    </a:p>
                  </a:txBody>
                  <a:tcPr/>
                </a:tc>
                <a:tc>
                  <a:txBody>
                    <a:bodyPr/>
                    <a:lstStyle/>
                    <a:p>
                      <a:r>
                        <a:rPr lang="en-MY" dirty="0"/>
                        <a:t>0.47</a:t>
                      </a:r>
                    </a:p>
                  </a:txBody>
                  <a:tcPr/>
                </a:tc>
                <a:tc>
                  <a:txBody>
                    <a:bodyPr/>
                    <a:lstStyle/>
                    <a:p>
                      <a:r>
                        <a:rPr lang="en-MY" dirty="0"/>
                        <a:t>0.51</a:t>
                      </a:r>
                    </a:p>
                  </a:txBody>
                  <a:tcPr/>
                </a:tc>
                <a:tc>
                  <a:txBody>
                    <a:bodyPr/>
                    <a:lstStyle/>
                    <a:p>
                      <a:r>
                        <a:rPr lang="en-MY" dirty="0"/>
                        <a:t>0.51</a:t>
                      </a:r>
                    </a:p>
                  </a:txBody>
                  <a:tcPr/>
                </a:tc>
                <a:extLst>
                  <a:ext uri="{0D108BD9-81ED-4DB2-BD59-A6C34878D82A}">
                    <a16:rowId xmlns:a16="http://schemas.microsoft.com/office/drawing/2014/main" val="3700528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Accuracy</a:t>
                      </a:r>
                    </a:p>
                  </a:txBody>
                  <a:tcPr/>
                </a:tc>
                <a:tc>
                  <a:txBody>
                    <a:bodyPr/>
                    <a:lstStyle/>
                    <a:p>
                      <a:r>
                        <a:rPr lang="en-MY" dirty="0"/>
                        <a:t>0.56</a:t>
                      </a:r>
                    </a:p>
                  </a:txBody>
                  <a:tcPr/>
                </a:tc>
                <a:tc>
                  <a:txBody>
                    <a:bodyPr/>
                    <a:lstStyle/>
                    <a:p>
                      <a:r>
                        <a:rPr lang="en-MY" dirty="0"/>
                        <a:t>0.56</a:t>
                      </a:r>
                    </a:p>
                  </a:txBody>
                  <a:tcPr/>
                </a:tc>
                <a:tc>
                  <a:txBody>
                    <a:bodyPr/>
                    <a:lstStyle/>
                    <a:p>
                      <a:r>
                        <a:rPr lang="en-MY" dirty="0"/>
                        <a:t>0.58</a:t>
                      </a:r>
                    </a:p>
                  </a:txBody>
                  <a:tcPr/>
                </a:tc>
                <a:extLst>
                  <a:ext uri="{0D108BD9-81ED-4DB2-BD59-A6C34878D82A}">
                    <a16:rowId xmlns:a16="http://schemas.microsoft.com/office/drawing/2014/main" val="3343660229"/>
                  </a:ext>
                </a:extLst>
              </a:tr>
            </a:tbl>
          </a:graphicData>
        </a:graphic>
      </p:graphicFrame>
    </p:spTree>
    <p:extLst>
      <p:ext uri="{BB962C8B-B14F-4D97-AF65-F5344CB8AC3E}">
        <p14:creationId xmlns:p14="http://schemas.microsoft.com/office/powerpoint/2010/main" val="99026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4437-FD29-48CA-8254-D53AAFE9CBD4}"/>
              </a:ext>
            </a:extLst>
          </p:cNvPr>
          <p:cNvSpPr>
            <a:spLocks noGrp="1"/>
          </p:cNvSpPr>
          <p:nvPr>
            <p:ph type="title"/>
          </p:nvPr>
        </p:nvSpPr>
        <p:spPr/>
        <p:txBody>
          <a:bodyPr>
            <a:normAutofit/>
          </a:bodyPr>
          <a:lstStyle/>
          <a:p>
            <a:r>
              <a:rPr lang="en-MY" dirty="0"/>
              <a:t>Objective 2</a:t>
            </a:r>
          </a:p>
        </p:txBody>
      </p:sp>
      <p:sp>
        <p:nvSpPr>
          <p:cNvPr id="3" name="Text Placeholder 2">
            <a:extLst>
              <a:ext uri="{FF2B5EF4-FFF2-40B4-BE49-F238E27FC236}">
                <a16:creationId xmlns:a16="http://schemas.microsoft.com/office/drawing/2014/main" id="{2F3AC6B5-6ECC-43CD-94E7-510B0B170C3F}"/>
              </a:ext>
            </a:extLst>
          </p:cNvPr>
          <p:cNvSpPr>
            <a:spLocks noGrp="1"/>
          </p:cNvSpPr>
          <p:nvPr>
            <p:ph type="body" idx="1"/>
          </p:nvPr>
        </p:nvSpPr>
        <p:spPr/>
        <p:txBody>
          <a:bodyPr/>
          <a:lstStyle/>
          <a:p>
            <a:r>
              <a:rPr lang="en-US" dirty="0"/>
              <a:t>Calculate the value and revenue of the model</a:t>
            </a:r>
          </a:p>
          <a:p>
            <a:endParaRPr lang="en-MY" dirty="0"/>
          </a:p>
        </p:txBody>
      </p:sp>
      <p:pic>
        <p:nvPicPr>
          <p:cNvPr id="5" name="Picture 4">
            <a:extLst>
              <a:ext uri="{FF2B5EF4-FFF2-40B4-BE49-F238E27FC236}">
                <a16:creationId xmlns:a16="http://schemas.microsoft.com/office/drawing/2014/main" id="{A6E3EABF-9A4F-444C-AC63-65E80FE4A7B9}"/>
              </a:ext>
            </a:extLst>
          </p:cNvPr>
          <p:cNvPicPr>
            <a:picLocks noChangeAspect="1"/>
          </p:cNvPicPr>
          <p:nvPr/>
        </p:nvPicPr>
        <p:blipFill>
          <a:blip r:embed="rId2"/>
          <a:stretch>
            <a:fillRect/>
          </a:stretch>
        </p:blipFill>
        <p:spPr>
          <a:xfrm>
            <a:off x="2433076" y="4430186"/>
            <a:ext cx="7315200" cy="1133475"/>
          </a:xfrm>
          <a:prstGeom prst="rect">
            <a:avLst/>
          </a:prstGeom>
        </p:spPr>
      </p:pic>
    </p:spTree>
    <p:extLst>
      <p:ext uri="{BB962C8B-B14F-4D97-AF65-F5344CB8AC3E}">
        <p14:creationId xmlns:p14="http://schemas.microsoft.com/office/powerpoint/2010/main" val="22764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969E-4E3B-497C-A6FD-F372EAF810FF}"/>
              </a:ext>
            </a:extLst>
          </p:cNvPr>
          <p:cNvSpPr>
            <a:spLocks noGrp="1"/>
          </p:cNvSpPr>
          <p:nvPr>
            <p:ph type="title"/>
          </p:nvPr>
        </p:nvSpPr>
        <p:spPr>
          <a:xfrm>
            <a:off x="919119" y="240485"/>
            <a:ext cx="10353762" cy="581637"/>
          </a:xfrm>
        </p:spPr>
        <p:txBody>
          <a:bodyPr>
            <a:normAutofit fontScale="90000"/>
          </a:bodyPr>
          <a:lstStyle/>
          <a:p>
            <a:r>
              <a:rPr lang="en-MY" dirty="0"/>
              <a:t>Logistic Regression</a:t>
            </a:r>
          </a:p>
        </p:txBody>
      </p:sp>
      <p:pic>
        <p:nvPicPr>
          <p:cNvPr id="4" name="Picture 3">
            <a:extLst>
              <a:ext uri="{FF2B5EF4-FFF2-40B4-BE49-F238E27FC236}">
                <a16:creationId xmlns:a16="http://schemas.microsoft.com/office/drawing/2014/main" id="{319959C9-E598-4EF2-91BC-D09C52BA5F98}"/>
              </a:ext>
            </a:extLst>
          </p:cNvPr>
          <p:cNvPicPr>
            <a:picLocks noChangeAspect="1"/>
          </p:cNvPicPr>
          <p:nvPr/>
        </p:nvPicPr>
        <p:blipFill>
          <a:blip r:embed="rId2"/>
          <a:stretch>
            <a:fillRect/>
          </a:stretch>
        </p:blipFill>
        <p:spPr>
          <a:xfrm>
            <a:off x="2022258" y="1037515"/>
            <a:ext cx="8147484" cy="5580000"/>
          </a:xfrm>
          <a:prstGeom prst="rect">
            <a:avLst/>
          </a:prstGeom>
        </p:spPr>
      </p:pic>
    </p:spTree>
    <p:extLst>
      <p:ext uri="{BB962C8B-B14F-4D97-AF65-F5344CB8AC3E}">
        <p14:creationId xmlns:p14="http://schemas.microsoft.com/office/powerpoint/2010/main" val="46191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Objective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122577618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D556-43AD-4981-A7B3-3AB764F525FD}"/>
              </a:ext>
            </a:extLst>
          </p:cNvPr>
          <p:cNvSpPr>
            <a:spLocks noGrp="1"/>
          </p:cNvSpPr>
          <p:nvPr>
            <p:ph type="title"/>
          </p:nvPr>
        </p:nvSpPr>
        <p:spPr>
          <a:xfrm>
            <a:off x="855072" y="131428"/>
            <a:ext cx="10353762" cy="858473"/>
          </a:xfrm>
        </p:spPr>
        <p:txBody>
          <a:bodyPr>
            <a:normAutofit/>
          </a:bodyPr>
          <a:lstStyle/>
          <a:p>
            <a:r>
              <a:rPr lang="en-MY" dirty="0"/>
              <a:t>Decision Tree</a:t>
            </a:r>
          </a:p>
        </p:txBody>
      </p:sp>
      <p:pic>
        <p:nvPicPr>
          <p:cNvPr id="4" name="Picture 3">
            <a:extLst>
              <a:ext uri="{FF2B5EF4-FFF2-40B4-BE49-F238E27FC236}">
                <a16:creationId xmlns:a16="http://schemas.microsoft.com/office/drawing/2014/main" id="{50E4E3D9-9031-44C9-A1B2-2B38197901C4}"/>
              </a:ext>
            </a:extLst>
          </p:cNvPr>
          <p:cNvPicPr>
            <a:picLocks noChangeAspect="1"/>
          </p:cNvPicPr>
          <p:nvPr/>
        </p:nvPicPr>
        <p:blipFill>
          <a:blip r:embed="rId2"/>
          <a:stretch>
            <a:fillRect/>
          </a:stretch>
        </p:blipFill>
        <p:spPr>
          <a:xfrm>
            <a:off x="2001941" y="989901"/>
            <a:ext cx="8188118" cy="5580000"/>
          </a:xfrm>
          <a:prstGeom prst="rect">
            <a:avLst/>
          </a:prstGeom>
        </p:spPr>
      </p:pic>
    </p:spTree>
    <p:extLst>
      <p:ext uri="{BB962C8B-B14F-4D97-AF65-F5344CB8AC3E}">
        <p14:creationId xmlns:p14="http://schemas.microsoft.com/office/powerpoint/2010/main" val="2264939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DC76-B274-423E-8202-3C48951453C0}"/>
              </a:ext>
            </a:extLst>
          </p:cNvPr>
          <p:cNvSpPr>
            <a:spLocks noGrp="1"/>
          </p:cNvSpPr>
          <p:nvPr>
            <p:ph type="title"/>
          </p:nvPr>
        </p:nvSpPr>
        <p:spPr>
          <a:xfrm>
            <a:off x="919119" y="198540"/>
            <a:ext cx="10353762" cy="875251"/>
          </a:xfrm>
        </p:spPr>
        <p:txBody>
          <a:bodyPr>
            <a:normAutofit/>
          </a:bodyPr>
          <a:lstStyle/>
          <a:p>
            <a:r>
              <a:rPr lang="en-MY" dirty="0"/>
              <a:t>K-Nearest Neighbours (KNN)</a:t>
            </a:r>
          </a:p>
        </p:txBody>
      </p:sp>
      <p:pic>
        <p:nvPicPr>
          <p:cNvPr id="4" name="Picture 3">
            <a:extLst>
              <a:ext uri="{FF2B5EF4-FFF2-40B4-BE49-F238E27FC236}">
                <a16:creationId xmlns:a16="http://schemas.microsoft.com/office/drawing/2014/main" id="{6CEDCC50-6A65-4E1A-A7AD-FA95718C0A80}"/>
              </a:ext>
            </a:extLst>
          </p:cNvPr>
          <p:cNvPicPr>
            <a:picLocks noChangeAspect="1"/>
          </p:cNvPicPr>
          <p:nvPr/>
        </p:nvPicPr>
        <p:blipFill>
          <a:blip r:embed="rId2"/>
          <a:stretch>
            <a:fillRect/>
          </a:stretch>
        </p:blipFill>
        <p:spPr>
          <a:xfrm>
            <a:off x="2020950" y="1029126"/>
            <a:ext cx="8150099" cy="5580000"/>
          </a:xfrm>
          <a:prstGeom prst="rect">
            <a:avLst/>
          </a:prstGeom>
        </p:spPr>
      </p:pic>
    </p:spTree>
    <p:extLst>
      <p:ext uri="{BB962C8B-B14F-4D97-AF65-F5344CB8AC3E}">
        <p14:creationId xmlns:p14="http://schemas.microsoft.com/office/powerpoint/2010/main" val="3857519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6A3C-1C13-440A-A06F-A5E7DCABF701}"/>
              </a:ext>
            </a:extLst>
          </p:cNvPr>
          <p:cNvSpPr>
            <a:spLocks noGrp="1"/>
          </p:cNvSpPr>
          <p:nvPr>
            <p:ph type="title"/>
          </p:nvPr>
        </p:nvSpPr>
        <p:spPr/>
        <p:txBody>
          <a:bodyPr/>
          <a:lstStyle/>
          <a:p>
            <a:r>
              <a:rPr lang="en-US" dirty="0"/>
              <a:t>Support Vector Machine (SVM)</a:t>
            </a:r>
            <a:endParaRPr lang="en-MY" dirty="0"/>
          </a:p>
        </p:txBody>
      </p:sp>
    </p:spTree>
    <p:extLst>
      <p:ext uri="{BB962C8B-B14F-4D97-AF65-F5344CB8AC3E}">
        <p14:creationId xmlns:p14="http://schemas.microsoft.com/office/powerpoint/2010/main" val="306132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2DFD-5AF3-43D2-B478-8C5C316D40A3}"/>
              </a:ext>
            </a:extLst>
          </p:cNvPr>
          <p:cNvSpPr>
            <a:spLocks noGrp="1"/>
          </p:cNvSpPr>
          <p:nvPr>
            <p:ph type="title"/>
          </p:nvPr>
        </p:nvSpPr>
        <p:spPr/>
        <p:txBody>
          <a:bodyPr/>
          <a:lstStyle/>
          <a:p>
            <a:r>
              <a:rPr lang="en-MY" dirty="0"/>
              <a:t>Summary</a:t>
            </a:r>
          </a:p>
        </p:txBody>
      </p:sp>
      <p:graphicFrame>
        <p:nvGraphicFramePr>
          <p:cNvPr id="4" name="Table 4">
            <a:extLst>
              <a:ext uri="{FF2B5EF4-FFF2-40B4-BE49-F238E27FC236}">
                <a16:creationId xmlns:a16="http://schemas.microsoft.com/office/drawing/2014/main" id="{D69F4086-A1CC-4A0F-95DE-DF9BD6FE369B}"/>
              </a:ext>
            </a:extLst>
          </p:cNvPr>
          <p:cNvGraphicFramePr>
            <a:graphicFrameLocks noGrp="1"/>
          </p:cNvGraphicFramePr>
          <p:nvPr>
            <p:ph idx="1"/>
            <p:extLst>
              <p:ext uri="{D42A27DB-BD31-4B8C-83A1-F6EECF244321}">
                <p14:modId xmlns:p14="http://schemas.microsoft.com/office/powerpoint/2010/main" val="30300739"/>
              </p:ext>
            </p:extLst>
          </p:nvPr>
        </p:nvGraphicFramePr>
        <p:xfrm>
          <a:off x="1949206" y="2131060"/>
          <a:ext cx="8282940" cy="2595880"/>
        </p:xfrm>
        <a:graphic>
          <a:graphicData uri="http://schemas.openxmlformats.org/drawingml/2006/table">
            <a:tbl>
              <a:tblPr firstRow="1" bandRow="1">
                <a:tableStyleId>{5C22544A-7EE6-4342-B048-85BDC9FD1C3A}</a:tableStyleId>
              </a:tblPr>
              <a:tblGrid>
                <a:gridCol w="2070735">
                  <a:extLst>
                    <a:ext uri="{9D8B030D-6E8A-4147-A177-3AD203B41FA5}">
                      <a16:colId xmlns:a16="http://schemas.microsoft.com/office/drawing/2014/main" val="721378609"/>
                    </a:ext>
                  </a:extLst>
                </a:gridCol>
                <a:gridCol w="2070735">
                  <a:extLst>
                    <a:ext uri="{9D8B030D-6E8A-4147-A177-3AD203B41FA5}">
                      <a16:colId xmlns:a16="http://schemas.microsoft.com/office/drawing/2014/main" val="3931984651"/>
                    </a:ext>
                  </a:extLst>
                </a:gridCol>
                <a:gridCol w="2070735">
                  <a:extLst>
                    <a:ext uri="{9D8B030D-6E8A-4147-A177-3AD203B41FA5}">
                      <a16:colId xmlns:a16="http://schemas.microsoft.com/office/drawing/2014/main" val="1619450204"/>
                    </a:ext>
                  </a:extLst>
                </a:gridCol>
                <a:gridCol w="2070735">
                  <a:extLst>
                    <a:ext uri="{9D8B030D-6E8A-4147-A177-3AD203B41FA5}">
                      <a16:colId xmlns:a16="http://schemas.microsoft.com/office/drawing/2014/main" val="1518056146"/>
                    </a:ext>
                  </a:extLst>
                </a:gridCol>
              </a:tblGrid>
              <a:tr h="370840">
                <a:tc>
                  <a:txBody>
                    <a:bodyPr/>
                    <a:lstStyle/>
                    <a:p>
                      <a:endParaRPr lang="en-MY" dirty="0"/>
                    </a:p>
                  </a:txBody>
                  <a:tcPr/>
                </a:tc>
                <a:tc>
                  <a:txBody>
                    <a:bodyPr/>
                    <a:lstStyle/>
                    <a:p>
                      <a:r>
                        <a:rPr lang="en-MY" dirty="0"/>
                        <a:t>LR</a:t>
                      </a:r>
                    </a:p>
                  </a:txBody>
                  <a:tcPr/>
                </a:tc>
                <a:tc>
                  <a:txBody>
                    <a:bodyPr/>
                    <a:lstStyle/>
                    <a:p>
                      <a:r>
                        <a:rPr lang="en-MY" dirty="0"/>
                        <a:t>DT</a:t>
                      </a:r>
                    </a:p>
                  </a:txBody>
                  <a:tcPr/>
                </a:tc>
                <a:tc>
                  <a:txBody>
                    <a:bodyPr/>
                    <a:lstStyle/>
                    <a:p>
                      <a:r>
                        <a:rPr lang="en-MY" dirty="0"/>
                        <a:t>KNN</a:t>
                      </a:r>
                    </a:p>
                  </a:txBody>
                  <a:tcPr/>
                </a:tc>
                <a:extLst>
                  <a:ext uri="{0D108BD9-81ED-4DB2-BD59-A6C34878D82A}">
                    <a16:rowId xmlns:a16="http://schemas.microsoft.com/office/drawing/2014/main" val="3936735820"/>
                  </a:ext>
                </a:extLst>
              </a:tr>
              <a:tr h="370840">
                <a:tc>
                  <a:txBody>
                    <a:bodyPr/>
                    <a:lstStyle/>
                    <a:p>
                      <a:r>
                        <a:rPr lang="en-MY" dirty="0" err="1"/>
                        <a:t>Avg</a:t>
                      </a:r>
                      <a:r>
                        <a:rPr lang="en-MY" dirty="0"/>
                        <a:t> Purchase ($)</a:t>
                      </a:r>
                    </a:p>
                  </a:txBody>
                  <a:tcPr/>
                </a:tc>
                <a:tc>
                  <a:txBody>
                    <a:bodyPr/>
                    <a:lstStyle/>
                    <a:p>
                      <a:r>
                        <a:rPr lang="en-MY" dirty="0"/>
                        <a:t>14.69</a:t>
                      </a:r>
                    </a:p>
                  </a:txBody>
                  <a:tcPr/>
                </a:tc>
                <a:tc>
                  <a:txBody>
                    <a:bodyPr/>
                    <a:lstStyle/>
                    <a:p>
                      <a:r>
                        <a:rPr lang="en-MY" dirty="0"/>
                        <a:t>14.69</a:t>
                      </a:r>
                    </a:p>
                  </a:txBody>
                  <a:tcPr/>
                </a:tc>
                <a:tc>
                  <a:txBody>
                    <a:bodyPr/>
                    <a:lstStyle/>
                    <a:p>
                      <a:r>
                        <a:rPr lang="en-MY" dirty="0"/>
                        <a:t>14.69</a:t>
                      </a:r>
                    </a:p>
                  </a:txBody>
                  <a:tcPr/>
                </a:tc>
                <a:extLst>
                  <a:ext uri="{0D108BD9-81ED-4DB2-BD59-A6C34878D82A}">
                    <a16:rowId xmlns:a16="http://schemas.microsoft.com/office/drawing/2014/main" val="2145103404"/>
                  </a:ext>
                </a:extLst>
              </a:tr>
              <a:tr h="370840">
                <a:tc>
                  <a:txBody>
                    <a:bodyPr/>
                    <a:lstStyle/>
                    <a:p>
                      <a:r>
                        <a:rPr lang="en-MY" dirty="0"/>
                        <a:t>Cost ($)</a:t>
                      </a:r>
                    </a:p>
                  </a:txBody>
                  <a:tcPr/>
                </a:tc>
                <a:tc>
                  <a:txBody>
                    <a:bodyPr/>
                    <a:lstStyle/>
                    <a:p>
                      <a:r>
                        <a:rPr lang="en-MY" dirty="0"/>
                        <a:t>2355</a:t>
                      </a:r>
                    </a:p>
                  </a:txBody>
                  <a:tcPr/>
                </a:tc>
                <a:tc>
                  <a:txBody>
                    <a:bodyPr/>
                    <a:lstStyle/>
                    <a:p>
                      <a:r>
                        <a:rPr lang="en-MY" dirty="0"/>
                        <a:t>2355</a:t>
                      </a:r>
                    </a:p>
                  </a:txBody>
                  <a:tcPr/>
                </a:tc>
                <a:tc>
                  <a:txBody>
                    <a:bodyPr/>
                    <a:lstStyle/>
                    <a:p>
                      <a:r>
                        <a:rPr lang="en-MY" dirty="0"/>
                        <a:t>2355</a:t>
                      </a:r>
                    </a:p>
                  </a:txBody>
                  <a:tcPr/>
                </a:tc>
                <a:extLst>
                  <a:ext uri="{0D108BD9-81ED-4DB2-BD59-A6C34878D82A}">
                    <a16:rowId xmlns:a16="http://schemas.microsoft.com/office/drawing/2014/main" val="3284511278"/>
                  </a:ext>
                </a:extLst>
              </a:tr>
              <a:tr h="370840">
                <a:tc>
                  <a:txBody>
                    <a:bodyPr/>
                    <a:lstStyle/>
                    <a:p>
                      <a:r>
                        <a:rPr lang="en-MY" dirty="0"/>
                        <a:t>Lost ($)</a:t>
                      </a:r>
                    </a:p>
                  </a:txBody>
                  <a:tcPr/>
                </a:tc>
                <a:tc>
                  <a:txBody>
                    <a:bodyPr/>
                    <a:lstStyle/>
                    <a:p>
                      <a:r>
                        <a:rPr lang="en-MY" dirty="0"/>
                        <a:t>2689.10</a:t>
                      </a:r>
                    </a:p>
                  </a:txBody>
                  <a:tcPr/>
                </a:tc>
                <a:tc>
                  <a:txBody>
                    <a:bodyPr/>
                    <a:lstStyle/>
                    <a:p>
                      <a:r>
                        <a:rPr lang="en-MY" dirty="0"/>
                        <a:t>6921.11</a:t>
                      </a:r>
                    </a:p>
                  </a:txBody>
                  <a:tcPr/>
                </a:tc>
                <a:tc>
                  <a:txBody>
                    <a:bodyPr/>
                    <a:lstStyle/>
                    <a:p>
                      <a:r>
                        <a:rPr lang="en-MY" dirty="0"/>
                        <a:t>14.69</a:t>
                      </a:r>
                    </a:p>
                  </a:txBody>
                  <a:tcPr/>
                </a:tc>
                <a:extLst>
                  <a:ext uri="{0D108BD9-81ED-4DB2-BD59-A6C34878D82A}">
                    <a16:rowId xmlns:a16="http://schemas.microsoft.com/office/drawing/2014/main" val="3700528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Gain ($)</a:t>
                      </a:r>
                    </a:p>
                  </a:txBody>
                  <a:tcPr/>
                </a:tc>
                <a:tc>
                  <a:txBody>
                    <a:bodyPr/>
                    <a:lstStyle/>
                    <a:p>
                      <a:r>
                        <a:rPr lang="en-MY" dirty="0"/>
                        <a:t>4232.02</a:t>
                      </a:r>
                    </a:p>
                  </a:txBody>
                  <a:tcPr/>
                </a:tc>
                <a:tc>
                  <a:txBody>
                    <a:bodyPr/>
                    <a:lstStyle/>
                    <a:p>
                      <a:r>
                        <a:rPr lang="en-MY" dirty="0"/>
                        <a:t>0</a:t>
                      </a:r>
                    </a:p>
                  </a:txBody>
                  <a:tcPr/>
                </a:tc>
                <a:tc>
                  <a:txBody>
                    <a:bodyPr/>
                    <a:lstStyle/>
                    <a:p>
                      <a:r>
                        <a:rPr lang="en-MY" dirty="0"/>
                        <a:t>6906.42</a:t>
                      </a:r>
                    </a:p>
                  </a:txBody>
                  <a:tcPr/>
                </a:tc>
                <a:extLst>
                  <a:ext uri="{0D108BD9-81ED-4DB2-BD59-A6C34878D82A}">
                    <a16:rowId xmlns:a16="http://schemas.microsoft.com/office/drawing/2014/main" val="334366022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Value ($)</a:t>
                      </a:r>
                    </a:p>
                  </a:txBody>
                  <a:tcPr/>
                </a:tc>
                <a:tc>
                  <a:txBody>
                    <a:bodyPr/>
                    <a:lstStyle/>
                    <a:p>
                      <a:r>
                        <a:rPr lang="en-MY" dirty="0"/>
                        <a:t>-812.08</a:t>
                      </a:r>
                    </a:p>
                  </a:txBody>
                  <a:tcPr/>
                </a:tc>
                <a:tc>
                  <a:txBody>
                    <a:bodyPr/>
                    <a:lstStyle/>
                    <a:p>
                      <a:r>
                        <a:rPr lang="en-MY" dirty="0"/>
                        <a:t>-9276.11</a:t>
                      </a:r>
                    </a:p>
                  </a:txBody>
                  <a:tcPr/>
                </a:tc>
                <a:tc>
                  <a:txBody>
                    <a:bodyPr/>
                    <a:lstStyle/>
                    <a:p>
                      <a:r>
                        <a:rPr lang="en-MY" dirty="0"/>
                        <a:t>4536.72</a:t>
                      </a:r>
                    </a:p>
                  </a:txBody>
                  <a:tcPr/>
                </a:tc>
                <a:extLst>
                  <a:ext uri="{0D108BD9-81ED-4DB2-BD59-A6C34878D82A}">
                    <a16:rowId xmlns:a16="http://schemas.microsoft.com/office/drawing/2014/main" val="168205262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Revenue ($)</a:t>
                      </a:r>
                    </a:p>
                  </a:txBody>
                  <a:tcPr/>
                </a:tc>
                <a:tc>
                  <a:txBody>
                    <a:bodyPr/>
                    <a:lstStyle/>
                    <a:p>
                      <a:r>
                        <a:rPr lang="en-MY" dirty="0"/>
                        <a:t>1877.02</a:t>
                      </a:r>
                    </a:p>
                  </a:txBody>
                  <a:tcPr/>
                </a:tc>
                <a:tc>
                  <a:txBody>
                    <a:bodyPr/>
                    <a:lstStyle/>
                    <a:p>
                      <a:r>
                        <a:rPr lang="en-MY" dirty="0"/>
                        <a:t>-2355.00</a:t>
                      </a:r>
                    </a:p>
                  </a:txBody>
                  <a:tcPr/>
                </a:tc>
                <a:tc>
                  <a:txBody>
                    <a:bodyPr/>
                    <a:lstStyle/>
                    <a:p>
                      <a:r>
                        <a:rPr lang="en-MY" dirty="0"/>
                        <a:t>4551.42</a:t>
                      </a:r>
                    </a:p>
                  </a:txBody>
                  <a:tcPr/>
                </a:tc>
                <a:extLst>
                  <a:ext uri="{0D108BD9-81ED-4DB2-BD59-A6C34878D82A}">
                    <a16:rowId xmlns:a16="http://schemas.microsoft.com/office/drawing/2014/main" val="3436950293"/>
                  </a:ext>
                </a:extLst>
              </a:tr>
            </a:tbl>
          </a:graphicData>
        </a:graphic>
      </p:graphicFrame>
    </p:spTree>
    <p:extLst>
      <p:ext uri="{BB962C8B-B14F-4D97-AF65-F5344CB8AC3E}">
        <p14:creationId xmlns:p14="http://schemas.microsoft.com/office/powerpoint/2010/main" val="3685034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D92B-C416-49F7-A6AF-A044B7A8C3C5}"/>
              </a:ext>
            </a:extLst>
          </p:cNvPr>
          <p:cNvSpPr>
            <a:spLocks noGrp="1"/>
          </p:cNvSpPr>
          <p:nvPr>
            <p:ph type="title"/>
          </p:nvPr>
        </p:nvSpPr>
        <p:spPr/>
        <p:txBody>
          <a:bodyPr/>
          <a:lstStyle/>
          <a:p>
            <a:r>
              <a:rPr lang="en-US" dirty="0"/>
              <a:t>Objective 3</a:t>
            </a:r>
            <a:endParaRPr lang="en-MY" dirty="0"/>
          </a:p>
        </p:txBody>
      </p:sp>
      <p:sp>
        <p:nvSpPr>
          <p:cNvPr id="3" name="Text Placeholder 2">
            <a:extLst>
              <a:ext uri="{FF2B5EF4-FFF2-40B4-BE49-F238E27FC236}">
                <a16:creationId xmlns:a16="http://schemas.microsoft.com/office/drawing/2014/main" id="{C9223CDF-B289-48D8-B2EE-8F575CC07188}"/>
              </a:ext>
            </a:extLst>
          </p:cNvPr>
          <p:cNvSpPr>
            <a:spLocks noGrp="1"/>
          </p:cNvSpPr>
          <p:nvPr>
            <p:ph type="body" idx="1"/>
          </p:nvPr>
        </p:nvSpPr>
        <p:spPr/>
        <p:txBody>
          <a:bodyPr/>
          <a:lstStyle/>
          <a:p>
            <a:r>
              <a:rPr lang="en-US" dirty="0"/>
              <a:t>Compare best models’ revenue with the revenue of default solutions</a:t>
            </a:r>
            <a:endParaRPr lang="en-MY" dirty="0"/>
          </a:p>
        </p:txBody>
      </p:sp>
      <p:pic>
        <p:nvPicPr>
          <p:cNvPr id="5" name="Picture 4">
            <a:extLst>
              <a:ext uri="{FF2B5EF4-FFF2-40B4-BE49-F238E27FC236}">
                <a16:creationId xmlns:a16="http://schemas.microsoft.com/office/drawing/2014/main" id="{9FD2406F-4FC8-450C-B0F1-777F53ED9984}"/>
              </a:ext>
            </a:extLst>
          </p:cNvPr>
          <p:cNvPicPr>
            <a:picLocks noChangeAspect="1"/>
          </p:cNvPicPr>
          <p:nvPr/>
        </p:nvPicPr>
        <p:blipFill rotWithShape="1">
          <a:blip r:embed="rId2"/>
          <a:srcRect l="7776" r="50000" b="77564"/>
          <a:stretch/>
        </p:blipFill>
        <p:spPr>
          <a:xfrm>
            <a:off x="3807949" y="4381492"/>
            <a:ext cx="4789951" cy="889000"/>
          </a:xfrm>
          <a:prstGeom prst="rect">
            <a:avLst/>
          </a:prstGeom>
        </p:spPr>
      </p:pic>
    </p:spTree>
    <p:extLst>
      <p:ext uri="{BB962C8B-B14F-4D97-AF65-F5344CB8AC3E}">
        <p14:creationId xmlns:p14="http://schemas.microsoft.com/office/powerpoint/2010/main" val="3787659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90AA-A4C5-4685-B8B4-3702D5C0CB1C}"/>
              </a:ext>
            </a:extLst>
          </p:cNvPr>
          <p:cNvSpPr>
            <a:spLocks noGrp="1"/>
          </p:cNvSpPr>
          <p:nvPr>
            <p:ph type="title"/>
          </p:nvPr>
        </p:nvSpPr>
        <p:spPr/>
        <p:txBody>
          <a:bodyPr/>
          <a:lstStyle/>
          <a:p>
            <a:r>
              <a:rPr lang="en-MY" dirty="0"/>
              <a:t>Default Solution</a:t>
            </a:r>
          </a:p>
        </p:txBody>
      </p:sp>
      <p:pic>
        <p:nvPicPr>
          <p:cNvPr id="4" name="Picture 3">
            <a:extLst>
              <a:ext uri="{FF2B5EF4-FFF2-40B4-BE49-F238E27FC236}">
                <a16:creationId xmlns:a16="http://schemas.microsoft.com/office/drawing/2014/main" id="{8017C5C4-DFB5-4AB0-8B8E-157FADB72983}"/>
              </a:ext>
            </a:extLst>
          </p:cNvPr>
          <p:cNvPicPr>
            <a:picLocks noChangeAspect="1"/>
          </p:cNvPicPr>
          <p:nvPr/>
        </p:nvPicPr>
        <p:blipFill rotWithShape="1">
          <a:blip r:embed="rId2"/>
          <a:srcRect t="24039"/>
          <a:stretch/>
        </p:blipFill>
        <p:spPr>
          <a:xfrm>
            <a:off x="538162" y="2197100"/>
            <a:ext cx="11344275" cy="3009900"/>
          </a:xfrm>
          <a:prstGeom prst="rect">
            <a:avLst/>
          </a:prstGeom>
        </p:spPr>
      </p:pic>
    </p:spTree>
    <p:extLst>
      <p:ext uri="{BB962C8B-B14F-4D97-AF65-F5344CB8AC3E}">
        <p14:creationId xmlns:p14="http://schemas.microsoft.com/office/powerpoint/2010/main" val="1916518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2DFD-5AF3-43D2-B478-8C5C316D40A3}"/>
              </a:ext>
            </a:extLst>
          </p:cNvPr>
          <p:cNvSpPr>
            <a:spLocks noGrp="1"/>
          </p:cNvSpPr>
          <p:nvPr>
            <p:ph type="title"/>
          </p:nvPr>
        </p:nvSpPr>
        <p:spPr/>
        <p:txBody>
          <a:bodyPr/>
          <a:lstStyle/>
          <a:p>
            <a:r>
              <a:rPr lang="en-MY" dirty="0"/>
              <a:t>Summary</a:t>
            </a:r>
          </a:p>
        </p:txBody>
      </p:sp>
      <p:graphicFrame>
        <p:nvGraphicFramePr>
          <p:cNvPr id="4" name="Table 4">
            <a:extLst>
              <a:ext uri="{FF2B5EF4-FFF2-40B4-BE49-F238E27FC236}">
                <a16:creationId xmlns:a16="http://schemas.microsoft.com/office/drawing/2014/main" id="{D69F4086-A1CC-4A0F-95DE-DF9BD6FE369B}"/>
              </a:ext>
            </a:extLst>
          </p:cNvPr>
          <p:cNvGraphicFramePr>
            <a:graphicFrameLocks noGrp="1"/>
          </p:cNvGraphicFramePr>
          <p:nvPr>
            <p:ph idx="1"/>
            <p:extLst>
              <p:ext uri="{D42A27DB-BD31-4B8C-83A1-F6EECF244321}">
                <p14:modId xmlns:p14="http://schemas.microsoft.com/office/powerpoint/2010/main" val="2564059931"/>
              </p:ext>
            </p:extLst>
          </p:nvPr>
        </p:nvGraphicFramePr>
        <p:xfrm>
          <a:off x="1737114" y="2131060"/>
          <a:ext cx="8707124" cy="2595880"/>
        </p:xfrm>
        <a:graphic>
          <a:graphicData uri="http://schemas.openxmlformats.org/drawingml/2006/table">
            <a:tbl>
              <a:tblPr firstRow="1" bandRow="1">
                <a:tableStyleId>{5C22544A-7EE6-4342-B048-85BDC9FD1C3A}</a:tableStyleId>
              </a:tblPr>
              <a:tblGrid>
                <a:gridCol w="2120900">
                  <a:extLst>
                    <a:ext uri="{9D8B030D-6E8A-4147-A177-3AD203B41FA5}">
                      <a16:colId xmlns:a16="http://schemas.microsoft.com/office/drawing/2014/main" val="721378609"/>
                    </a:ext>
                  </a:extLst>
                </a:gridCol>
                <a:gridCol w="1646556">
                  <a:extLst>
                    <a:ext uri="{9D8B030D-6E8A-4147-A177-3AD203B41FA5}">
                      <a16:colId xmlns:a16="http://schemas.microsoft.com/office/drawing/2014/main" val="3931984651"/>
                    </a:ext>
                  </a:extLst>
                </a:gridCol>
                <a:gridCol w="1646556">
                  <a:extLst>
                    <a:ext uri="{9D8B030D-6E8A-4147-A177-3AD203B41FA5}">
                      <a16:colId xmlns:a16="http://schemas.microsoft.com/office/drawing/2014/main" val="1619450204"/>
                    </a:ext>
                  </a:extLst>
                </a:gridCol>
                <a:gridCol w="1646556">
                  <a:extLst>
                    <a:ext uri="{9D8B030D-6E8A-4147-A177-3AD203B41FA5}">
                      <a16:colId xmlns:a16="http://schemas.microsoft.com/office/drawing/2014/main" val="1518056146"/>
                    </a:ext>
                  </a:extLst>
                </a:gridCol>
                <a:gridCol w="1646556">
                  <a:extLst>
                    <a:ext uri="{9D8B030D-6E8A-4147-A177-3AD203B41FA5}">
                      <a16:colId xmlns:a16="http://schemas.microsoft.com/office/drawing/2014/main" val="2814032499"/>
                    </a:ext>
                  </a:extLst>
                </a:gridCol>
              </a:tblGrid>
              <a:tr h="370840">
                <a:tc>
                  <a:txBody>
                    <a:bodyPr/>
                    <a:lstStyle/>
                    <a:p>
                      <a:endParaRPr lang="en-MY" dirty="0"/>
                    </a:p>
                  </a:txBody>
                  <a:tcPr/>
                </a:tc>
                <a:tc>
                  <a:txBody>
                    <a:bodyPr/>
                    <a:lstStyle/>
                    <a:p>
                      <a:r>
                        <a:rPr lang="en-MY" dirty="0"/>
                        <a:t>LR</a:t>
                      </a:r>
                    </a:p>
                  </a:txBody>
                  <a:tcPr/>
                </a:tc>
                <a:tc>
                  <a:txBody>
                    <a:bodyPr/>
                    <a:lstStyle/>
                    <a:p>
                      <a:r>
                        <a:rPr lang="en-MY" dirty="0"/>
                        <a:t>DT</a:t>
                      </a:r>
                    </a:p>
                  </a:txBody>
                  <a:tcPr/>
                </a:tc>
                <a:tc>
                  <a:txBody>
                    <a:bodyPr/>
                    <a:lstStyle/>
                    <a:p>
                      <a:r>
                        <a:rPr lang="en-MY" dirty="0">
                          <a:solidFill>
                            <a:srgbClr val="FFFF00"/>
                          </a:solidFill>
                        </a:rPr>
                        <a:t>KNN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Default</a:t>
                      </a:r>
                    </a:p>
                  </a:txBody>
                  <a:tcPr/>
                </a:tc>
                <a:extLst>
                  <a:ext uri="{0D108BD9-81ED-4DB2-BD59-A6C34878D82A}">
                    <a16:rowId xmlns:a16="http://schemas.microsoft.com/office/drawing/2014/main" val="3936735820"/>
                  </a:ext>
                </a:extLst>
              </a:tr>
              <a:tr h="370840">
                <a:tc>
                  <a:txBody>
                    <a:bodyPr/>
                    <a:lstStyle/>
                    <a:p>
                      <a:r>
                        <a:rPr lang="en-MY" dirty="0" err="1"/>
                        <a:t>Avg</a:t>
                      </a:r>
                      <a:r>
                        <a:rPr lang="en-MY" dirty="0"/>
                        <a:t> Purchase ($)</a:t>
                      </a:r>
                    </a:p>
                  </a:txBody>
                  <a:tcPr/>
                </a:tc>
                <a:tc>
                  <a:txBody>
                    <a:bodyPr/>
                    <a:lstStyle/>
                    <a:p>
                      <a:r>
                        <a:rPr lang="en-MY" dirty="0"/>
                        <a:t>14.69</a:t>
                      </a:r>
                    </a:p>
                  </a:txBody>
                  <a:tcPr/>
                </a:tc>
                <a:tc>
                  <a:txBody>
                    <a:bodyPr/>
                    <a:lstStyle/>
                    <a:p>
                      <a:r>
                        <a:rPr lang="en-MY" dirty="0"/>
                        <a:t>14.69</a:t>
                      </a:r>
                    </a:p>
                  </a:txBody>
                  <a:tcPr/>
                </a:tc>
                <a:tc>
                  <a:txBody>
                    <a:bodyPr/>
                    <a:lstStyle/>
                    <a:p>
                      <a:r>
                        <a:rPr lang="en-MY" dirty="0"/>
                        <a:t>14.69</a:t>
                      </a:r>
                    </a:p>
                  </a:txBody>
                  <a:tcPr/>
                </a:tc>
                <a:tc>
                  <a:txBody>
                    <a:bodyPr/>
                    <a:lstStyle/>
                    <a:p>
                      <a:endParaRPr lang="en-MY"/>
                    </a:p>
                  </a:txBody>
                  <a:tcPr/>
                </a:tc>
                <a:extLst>
                  <a:ext uri="{0D108BD9-81ED-4DB2-BD59-A6C34878D82A}">
                    <a16:rowId xmlns:a16="http://schemas.microsoft.com/office/drawing/2014/main" val="2145103404"/>
                  </a:ext>
                </a:extLst>
              </a:tr>
              <a:tr h="370840">
                <a:tc>
                  <a:txBody>
                    <a:bodyPr/>
                    <a:lstStyle/>
                    <a:p>
                      <a:r>
                        <a:rPr lang="en-MY" dirty="0"/>
                        <a:t>Cost ($)</a:t>
                      </a:r>
                    </a:p>
                  </a:txBody>
                  <a:tcPr/>
                </a:tc>
                <a:tc>
                  <a:txBody>
                    <a:bodyPr/>
                    <a:lstStyle/>
                    <a:p>
                      <a:r>
                        <a:rPr lang="en-MY" dirty="0"/>
                        <a:t>2355.00</a:t>
                      </a:r>
                    </a:p>
                  </a:txBody>
                  <a:tcPr/>
                </a:tc>
                <a:tc>
                  <a:txBody>
                    <a:bodyPr/>
                    <a:lstStyle/>
                    <a:p>
                      <a:r>
                        <a:rPr lang="en-MY" dirty="0"/>
                        <a:t>2355.00</a:t>
                      </a:r>
                    </a:p>
                  </a:txBody>
                  <a:tcPr/>
                </a:tc>
                <a:tc>
                  <a:txBody>
                    <a:bodyPr/>
                    <a:lstStyle/>
                    <a:p>
                      <a:r>
                        <a:rPr lang="en-MY" dirty="0"/>
                        <a:t>2355.00</a:t>
                      </a:r>
                    </a:p>
                  </a:txBody>
                  <a:tcPr/>
                </a:tc>
                <a:tc>
                  <a:txBody>
                    <a:bodyPr/>
                    <a:lstStyle/>
                    <a:p>
                      <a:r>
                        <a:rPr lang="en-MY" dirty="0"/>
                        <a:t>4525.00</a:t>
                      </a:r>
                    </a:p>
                  </a:txBody>
                  <a:tcPr/>
                </a:tc>
                <a:extLst>
                  <a:ext uri="{0D108BD9-81ED-4DB2-BD59-A6C34878D82A}">
                    <a16:rowId xmlns:a16="http://schemas.microsoft.com/office/drawing/2014/main" val="3284511278"/>
                  </a:ext>
                </a:extLst>
              </a:tr>
              <a:tr h="370840">
                <a:tc>
                  <a:txBody>
                    <a:bodyPr/>
                    <a:lstStyle/>
                    <a:p>
                      <a:r>
                        <a:rPr lang="en-MY" dirty="0"/>
                        <a:t>Lost ($)</a:t>
                      </a:r>
                    </a:p>
                  </a:txBody>
                  <a:tcPr/>
                </a:tc>
                <a:tc>
                  <a:txBody>
                    <a:bodyPr/>
                    <a:lstStyle/>
                    <a:p>
                      <a:r>
                        <a:rPr lang="en-MY" dirty="0"/>
                        <a:t>3306.26</a:t>
                      </a:r>
                    </a:p>
                  </a:txBody>
                  <a:tcPr/>
                </a:tc>
                <a:tc>
                  <a:txBody>
                    <a:bodyPr/>
                    <a:lstStyle/>
                    <a:p>
                      <a:r>
                        <a:rPr lang="en-MY" dirty="0"/>
                        <a:t>6921.11</a:t>
                      </a:r>
                    </a:p>
                  </a:txBody>
                  <a:tcPr/>
                </a:tc>
                <a:tc>
                  <a:txBody>
                    <a:bodyPr/>
                    <a:lstStyle/>
                    <a:p>
                      <a:r>
                        <a:rPr lang="en-MY" dirty="0"/>
                        <a:t>0.00</a:t>
                      </a:r>
                    </a:p>
                  </a:txBody>
                  <a:tcPr/>
                </a:tc>
                <a:tc>
                  <a:txBody>
                    <a:bodyPr/>
                    <a:lstStyle/>
                    <a:p>
                      <a:endParaRPr lang="en-MY"/>
                    </a:p>
                  </a:txBody>
                  <a:tcPr/>
                </a:tc>
                <a:extLst>
                  <a:ext uri="{0D108BD9-81ED-4DB2-BD59-A6C34878D82A}">
                    <a16:rowId xmlns:a16="http://schemas.microsoft.com/office/drawing/2014/main" val="3700528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Gain ($)</a:t>
                      </a:r>
                    </a:p>
                  </a:txBody>
                  <a:tcPr/>
                </a:tc>
                <a:tc>
                  <a:txBody>
                    <a:bodyPr/>
                    <a:lstStyle/>
                    <a:p>
                      <a:r>
                        <a:rPr lang="en-MY" dirty="0"/>
                        <a:t>3614.85</a:t>
                      </a:r>
                    </a:p>
                  </a:txBody>
                  <a:tcPr/>
                </a:tc>
                <a:tc>
                  <a:txBody>
                    <a:bodyPr/>
                    <a:lstStyle/>
                    <a:p>
                      <a:r>
                        <a:rPr lang="en-MY" dirty="0"/>
                        <a:t>0.00</a:t>
                      </a:r>
                    </a:p>
                  </a:txBody>
                  <a:tcPr/>
                </a:tc>
                <a:tc>
                  <a:txBody>
                    <a:bodyPr/>
                    <a:lstStyle/>
                    <a:p>
                      <a:r>
                        <a:rPr lang="en-MY" dirty="0"/>
                        <a:t>6921.11</a:t>
                      </a:r>
                    </a:p>
                  </a:txBody>
                  <a:tcPr/>
                </a:tc>
                <a:tc>
                  <a:txBody>
                    <a:bodyPr/>
                    <a:lstStyle/>
                    <a:p>
                      <a:r>
                        <a:rPr lang="en-MY" dirty="0"/>
                        <a:t>6140.00</a:t>
                      </a:r>
                    </a:p>
                  </a:txBody>
                  <a:tcPr/>
                </a:tc>
                <a:extLst>
                  <a:ext uri="{0D108BD9-81ED-4DB2-BD59-A6C34878D82A}">
                    <a16:rowId xmlns:a16="http://schemas.microsoft.com/office/drawing/2014/main" val="334366022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Value ($)</a:t>
                      </a:r>
                    </a:p>
                  </a:txBody>
                  <a:tcPr/>
                </a:tc>
                <a:tc>
                  <a:txBody>
                    <a:bodyPr/>
                    <a:lstStyle/>
                    <a:p>
                      <a:r>
                        <a:rPr lang="en-MY" dirty="0"/>
                        <a:t>-2046.42</a:t>
                      </a:r>
                    </a:p>
                  </a:txBody>
                  <a:tcPr/>
                </a:tc>
                <a:tc>
                  <a:txBody>
                    <a:bodyPr/>
                    <a:lstStyle/>
                    <a:p>
                      <a:r>
                        <a:rPr lang="en-MY" dirty="0"/>
                        <a:t>-9276.11</a:t>
                      </a:r>
                    </a:p>
                  </a:txBody>
                  <a:tcPr/>
                </a:tc>
                <a:tc>
                  <a:txBody>
                    <a:bodyPr/>
                    <a:lstStyle/>
                    <a:p>
                      <a:r>
                        <a:rPr lang="en-MY" dirty="0"/>
                        <a:t>4566.11</a:t>
                      </a:r>
                    </a:p>
                  </a:txBody>
                  <a:tcPr/>
                </a:tc>
                <a:tc>
                  <a:txBody>
                    <a:bodyPr/>
                    <a:lstStyle/>
                    <a:p>
                      <a:endParaRPr lang="en-MY" dirty="0"/>
                    </a:p>
                  </a:txBody>
                  <a:tcPr/>
                </a:tc>
                <a:extLst>
                  <a:ext uri="{0D108BD9-81ED-4DB2-BD59-A6C34878D82A}">
                    <a16:rowId xmlns:a16="http://schemas.microsoft.com/office/drawing/2014/main" val="168205262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Revenue ($)</a:t>
                      </a:r>
                    </a:p>
                  </a:txBody>
                  <a:tcPr/>
                </a:tc>
                <a:tc>
                  <a:txBody>
                    <a:bodyPr/>
                    <a:lstStyle/>
                    <a:p>
                      <a:r>
                        <a:rPr lang="en-MY" dirty="0"/>
                        <a:t>1259.85</a:t>
                      </a:r>
                    </a:p>
                  </a:txBody>
                  <a:tcPr/>
                </a:tc>
                <a:tc>
                  <a:txBody>
                    <a:bodyPr/>
                    <a:lstStyle/>
                    <a:p>
                      <a:r>
                        <a:rPr lang="en-MY" dirty="0"/>
                        <a:t>-2355.00</a:t>
                      </a:r>
                    </a:p>
                  </a:txBody>
                  <a:tcPr/>
                </a:tc>
                <a:tc>
                  <a:txBody>
                    <a:bodyPr/>
                    <a:lstStyle/>
                    <a:p>
                      <a:r>
                        <a:rPr lang="en-MY" dirty="0"/>
                        <a:t>4566.11</a:t>
                      </a:r>
                    </a:p>
                  </a:txBody>
                  <a:tcPr/>
                </a:tc>
                <a:tc>
                  <a:txBody>
                    <a:bodyPr/>
                    <a:lstStyle/>
                    <a:p>
                      <a:r>
                        <a:rPr lang="en-MY" dirty="0"/>
                        <a:t>1615.00</a:t>
                      </a:r>
                    </a:p>
                  </a:txBody>
                  <a:tcPr/>
                </a:tc>
                <a:extLst>
                  <a:ext uri="{0D108BD9-81ED-4DB2-BD59-A6C34878D82A}">
                    <a16:rowId xmlns:a16="http://schemas.microsoft.com/office/drawing/2014/main" val="3436950293"/>
                  </a:ext>
                </a:extLst>
              </a:tr>
            </a:tbl>
          </a:graphicData>
        </a:graphic>
      </p:graphicFrame>
      <p:sp>
        <p:nvSpPr>
          <p:cNvPr id="3" name="TextBox 2">
            <a:extLst>
              <a:ext uri="{FF2B5EF4-FFF2-40B4-BE49-F238E27FC236}">
                <a16:creationId xmlns:a16="http://schemas.microsoft.com/office/drawing/2014/main" id="{F2AC5E09-D415-45B7-9991-315AA66B1116}"/>
              </a:ext>
            </a:extLst>
          </p:cNvPr>
          <p:cNvSpPr txBox="1"/>
          <p:nvPr/>
        </p:nvSpPr>
        <p:spPr>
          <a:xfrm>
            <a:off x="7117844" y="5360947"/>
            <a:ext cx="1905458" cy="369332"/>
          </a:xfrm>
          <a:prstGeom prst="rect">
            <a:avLst/>
          </a:prstGeom>
          <a:noFill/>
        </p:spPr>
        <p:txBody>
          <a:bodyPr wrap="none" rtlCol="0">
            <a:spAutoFit/>
          </a:bodyPr>
          <a:lstStyle/>
          <a:p>
            <a:r>
              <a:rPr lang="en-US" dirty="0"/>
              <a:t>The BEST Model</a:t>
            </a:r>
            <a:endParaRPr lang="en-MY" dirty="0"/>
          </a:p>
        </p:txBody>
      </p:sp>
      <p:sp>
        <p:nvSpPr>
          <p:cNvPr id="10" name="Arrow: Up 9">
            <a:extLst>
              <a:ext uri="{FF2B5EF4-FFF2-40B4-BE49-F238E27FC236}">
                <a16:creationId xmlns:a16="http://schemas.microsoft.com/office/drawing/2014/main" id="{08D8E943-6A49-4C81-818C-B415C12A06B6}"/>
              </a:ext>
            </a:extLst>
          </p:cNvPr>
          <p:cNvSpPr/>
          <p:nvPr/>
        </p:nvSpPr>
        <p:spPr>
          <a:xfrm>
            <a:off x="7855888" y="4824123"/>
            <a:ext cx="429371" cy="495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052992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1C09-F804-4AD0-AC9E-F8B0F6FCF888}"/>
              </a:ext>
            </a:extLst>
          </p:cNvPr>
          <p:cNvSpPr>
            <a:spLocks noGrp="1"/>
          </p:cNvSpPr>
          <p:nvPr>
            <p:ph type="title"/>
          </p:nvPr>
        </p:nvSpPr>
        <p:spPr/>
        <p:txBody>
          <a:bodyPr>
            <a:normAutofit/>
          </a:bodyPr>
          <a:lstStyle/>
          <a:p>
            <a:r>
              <a:rPr lang="en-US" dirty="0"/>
              <a:t>Objective 4</a:t>
            </a:r>
            <a:endParaRPr lang="en-MY" dirty="0"/>
          </a:p>
        </p:txBody>
      </p:sp>
      <p:sp>
        <p:nvSpPr>
          <p:cNvPr id="3" name="Text Placeholder 2">
            <a:extLst>
              <a:ext uri="{FF2B5EF4-FFF2-40B4-BE49-F238E27FC236}">
                <a16:creationId xmlns:a16="http://schemas.microsoft.com/office/drawing/2014/main" id="{F1FCF610-D22F-4761-B4E1-5C0F90602F7F}"/>
              </a:ext>
            </a:extLst>
          </p:cNvPr>
          <p:cNvSpPr>
            <a:spLocks noGrp="1"/>
          </p:cNvSpPr>
          <p:nvPr>
            <p:ph type="body" idx="1"/>
          </p:nvPr>
        </p:nvSpPr>
        <p:spPr/>
        <p:txBody>
          <a:bodyPr/>
          <a:lstStyle/>
          <a:p>
            <a:r>
              <a:rPr lang="en-US" dirty="0"/>
              <a:t>Assumption with target group = 30,000, purchase rate is 10 and having same Precision and Recall</a:t>
            </a:r>
            <a:endParaRPr lang="en-MY" dirty="0"/>
          </a:p>
        </p:txBody>
      </p:sp>
      <p:pic>
        <p:nvPicPr>
          <p:cNvPr id="5" name="Picture 4">
            <a:extLst>
              <a:ext uri="{FF2B5EF4-FFF2-40B4-BE49-F238E27FC236}">
                <a16:creationId xmlns:a16="http://schemas.microsoft.com/office/drawing/2014/main" id="{187D7886-3E8A-40A8-8F1B-B73DAE5CB9DE}"/>
              </a:ext>
            </a:extLst>
          </p:cNvPr>
          <p:cNvPicPr>
            <a:picLocks noChangeAspect="1"/>
          </p:cNvPicPr>
          <p:nvPr/>
        </p:nvPicPr>
        <p:blipFill>
          <a:blip r:embed="rId2"/>
          <a:stretch>
            <a:fillRect/>
          </a:stretch>
        </p:blipFill>
        <p:spPr>
          <a:xfrm>
            <a:off x="2166376" y="4689467"/>
            <a:ext cx="7848600" cy="1162050"/>
          </a:xfrm>
          <a:prstGeom prst="rect">
            <a:avLst/>
          </a:prstGeom>
        </p:spPr>
      </p:pic>
    </p:spTree>
    <p:extLst>
      <p:ext uri="{BB962C8B-B14F-4D97-AF65-F5344CB8AC3E}">
        <p14:creationId xmlns:p14="http://schemas.microsoft.com/office/powerpoint/2010/main" val="194741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CB6E-2E39-4D7A-94AA-7FA6A1D944D6}"/>
              </a:ext>
            </a:extLst>
          </p:cNvPr>
          <p:cNvSpPr>
            <a:spLocks noGrp="1"/>
          </p:cNvSpPr>
          <p:nvPr>
            <p:ph type="title"/>
          </p:nvPr>
        </p:nvSpPr>
        <p:spPr/>
        <p:txBody>
          <a:bodyPr/>
          <a:lstStyle/>
          <a:p>
            <a:r>
              <a:rPr lang="en-MY" dirty="0"/>
              <a:t>All 30,000</a:t>
            </a:r>
          </a:p>
        </p:txBody>
      </p:sp>
      <p:pic>
        <p:nvPicPr>
          <p:cNvPr id="6" name="Picture 5">
            <a:extLst>
              <a:ext uri="{FF2B5EF4-FFF2-40B4-BE49-F238E27FC236}">
                <a16:creationId xmlns:a16="http://schemas.microsoft.com/office/drawing/2014/main" id="{640926A8-6327-4AEE-B7AF-3E5AA429CA95}"/>
              </a:ext>
            </a:extLst>
          </p:cNvPr>
          <p:cNvPicPr>
            <a:picLocks noChangeAspect="1"/>
          </p:cNvPicPr>
          <p:nvPr/>
        </p:nvPicPr>
        <p:blipFill>
          <a:blip r:embed="rId2"/>
          <a:stretch>
            <a:fillRect/>
          </a:stretch>
        </p:blipFill>
        <p:spPr>
          <a:xfrm>
            <a:off x="399488" y="2349500"/>
            <a:ext cx="11382375" cy="3276600"/>
          </a:xfrm>
          <a:prstGeom prst="rect">
            <a:avLst/>
          </a:prstGeom>
        </p:spPr>
      </p:pic>
    </p:spTree>
    <p:extLst>
      <p:ext uri="{BB962C8B-B14F-4D97-AF65-F5344CB8AC3E}">
        <p14:creationId xmlns:p14="http://schemas.microsoft.com/office/powerpoint/2010/main" val="3849714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F905-566E-4A20-B64A-D845E71BCF76}"/>
              </a:ext>
            </a:extLst>
          </p:cNvPr>
          <p:cNvSpPr>
            <a:spLocks noGrp="1"/>
          </p:cNvSpPr>
          <p:nvPr>
            <p:ph type="title"/>
          </p:nvPr>
        </p:nvSpPr>
        <p:spPr>
          <a:xfrm>
            <a:off x="913794" y="177800"/>
            <a:ext cx="10353762" cy="628650"/>
          </a:xfrm>
        </p:spPr>
        <p:txBody>
          <a:bodyPr>
            <a:normAutofit fontScale="90000"/>
          </a:bodyPr>
          <a:lstStyle/>
          <a:p>
            <a:r>
              <a:rPr lang="en-MY" dirty="0">
                <a:solidFill>
                  <a:srgbClr val="FFFF00"/>
                </a:solidFill>
              </a:rPr>
              <a:t>KNN Model</a:t>
            </a:r>
          </a:p>
        </p:txBody>
      </p:sp>
      <p:pic>
        <p:nvPicPr>
          <p:cNvPr id="4" name="Picture 3">
            <a:extLst>
              <a:ext uri="{FF2B5EF4-FFF2-40B4-BE49-F238E27FC236}">
                <a16:creationId xmlns:a16="http://schemas.microsoft.com/office/drawing/2014/main" id="{03CCE6A3-D126-4D1A-8A71-64E2DFBA8E86}"/>
              </a:ext>
            </a:extLst>
          </p:cNvPr>
          <p:cNvPicPr>
            <a:picLocks noChangeAspect="1"/>
          </p:cNvPicPr>
          <p:nvPr/>
        </p:nvPicPr>
        <p:blipFill>
          <a:blip r:embed="rId2"/>
          <a:stretch>
            <a:fillRect/>
          </a:stretch>
        </p:blipFill>
        <p:spPr>
          <a:xfrm>
            <a:off x="1524169" y="895350"/>
            <a:ext cx="9133011" cy="5580000"/>
          </a:xfrm>
          <a:prstGeom prst="rect">
            <a:avLst/>
          </a:prstGeom>
        </p:spPr>
      </p:pic>
    </p:spTree>
    <p:extLst>
      <p:ext uri="{BB962C8B-B14F-4D97-AF65-F5344CB8AC3E}">
        <p14:creationId xmlns:p14="http://schemas.microsoft.com/office/powerpoint/2010/main" val="388250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A211-51B2-40E0-B7B8-4EDDA8B05448}"/>
              </a:ext>
            </a:extLst>
          </p:cNvPr>
          <p:cNvSpPr>
            <a:spLocks noGrp="1"/>
          </p:cNvSpPr>
          <p:nvPr>
            <p:ph type="title"/>
          </p:nvPr>
        </p:nvSpPr>
        <p:spPr/>
        <p:txBody>
          <a:bodyPr/>
          <a:lstStyle/>
          <a:p>
            <a:r>
              <a:rPr lang="en-MY" dirty="0"/>
              <a:t>Methodology</a:t>
            </a:r>
          </a:p>
        </p:txBody>
      </p:sp>
      <p:sp>
        <p:nvSpPr>
          <p:cNvPr id="3" name="Content Placeholder 2">
            <a:extLst>
              <a:ext uri="{FF2B5EF4-FFF2-40B4-BE49-F238E27FC236}">
                <a16:creationId xmlns:a16="http://schemas.microsoft.com/office/drawing/2014/main" id="{6EE511A3-B211-4459-962C-E6B1D16B81DE}"/>
              </a:ext>
            </a:extLst>
          </p:cNvPr>
          <p:cNvSpPr>
            <a:spLocks noGrp="1"/>
          </p:cNvSpPr>
          <p:nvPr>
            <p:ph idx="1"/>
          </p:nvPr>
        </p:nvSpPr>
        <p:spPr/>
        <p:txBody>
          <a:bodyPr>
            <a:normAutofit fontScale="85000" lnSpcReduction="20000"/>
          </a:bodyPr>
          <a:lstStyle/>
          <a:p>
            <a:pPr algn="l">
              <a:buFont typeface="+mj-lt"/>
              <a:buAutoNum type="arabicPeriod"/>
            </a:pPr>
            <a:r>
              <a:rPr lang="en-US" b="1" i="0" dirty="0">
                <a:solidFill>
                  <a:schemeClr val="tx1"/>
                </a:solidFill>
                <a:effectLst/>
                <a:latin typeface="Helvetica Neue"/>
              </a:rPr>
              <a:t>Data Wrangling - Cleaning &amp; Merging</a:t>
            </a:r>
            <a:r>
              <a:rPr lang="en-US" b="0" i="0" dirty="0">
                <a:solidFill>
                  <a:schemeClr val="tx1"/>
                </a:solidFill>
                <a:effectLst/>
                <a:latin typeface="Helvetica Neue"/>
              </a:rPr>
              <a:t>: Check and handle the </a:t>
            </a:r>
            <a:r>
              <a:rPr lang="en-US" b="0" i="0" dirty="0" err="1">
                <a:solidFill>
                  <a:schemeClr val="tx1"/>
                </a:solidFill>
                <a:effectLst/>
                <a:latin typeface="Helvetica Neue"/>
              </a:rPr>
              <a:t>existance</a:t>
            </a:r>
            <a:r>
              <a:rPr lang="en-US" b="0" i="0" dirty="0">
                <a:solidFill>
                  <a:schemeClr val="tx1"/>
                </a:solidFill>
                <a:effectLst/>
                <a:latin typeface="Helvetica Neue"/>
              </a:rPr>
              <a:t> of missing values, the type of variables, or integrity of data</a:t>
            </a:r>
          </a:p>
          <a:p>
            <a:pPr algn="l">
              <a:buFont typeface="+mj-lt"/>
              <a:buAutoNum type="arabicPeriod"/>
            </a:pPr>
            <a:r>
              <a:rPr lang="en-US" b="1" i="0" dirty="0">
                <a:solidFill>
                  <a:schemeClr val="tx1"/>
                </a:solidFill>
                <a:effectLst/>
                <a:latin typeface="Helvetica Neue"/>
              </a:rPr>
              <a:t>Exploratory Data Analysis</a:t>
            </a:r>
            <a:r>
              <a:rPr lang="en-US" b="0" i="0" dirty="0">
                <a:solidFill>
                  <a:schemeClr val="tx1"/>
                </a:solidFill>
                <a:effectLst/>
                <a:latin typeface="Helvetica Neue"/>
              </a:rPr>
              <a:t>: Analyze data to summarize their main characteristics</a:t>
            </a:r>
          </a:p>
          <a:p>
            <a:pPr algn="l">
              <a:buFont typeface="+mj-lt"/>
              <a:buAutoNum type="arabicPeriod"/>
            </a:pPr>
            <a:r>
              <a:rPr lang="en-US" b="1" i="0" dirty="0">
                <a:solidFill>
                  <a:schemeClr val="tx1"/>
                </a:solidFill>
                <a:effectLst/>
                <a:latin typeface="Helvetica Neue"/>
              </a:rPr>
              <a:t>Feature Engineering</a:t>
            </a:r>
            <a:r>
              <a:rPr lang="en-US" b="0" i="0" dirty="0">
                <a:solidFill>
                  <a:schemeClr val="tx1"/>
                </a:solidFill>
                <a:effectLst/>
                <a:latin typeface="Helvetica Neue"/>
              </a:rPr>
              <a:t>: Make new features or change the current features</a:t>
            </a:r>
          </a:p>
          <a:p>
            <a:pPr algn="l">
              <a:buFont typeface="+mj-lt"/>
              <a:buAutoNum type="arabicPeriod"/>
            </a:pPr>
            <a:r>
              <a:rPr lang="en-US" b="1" i="0" dirty="0">
                <a:solidFill>
                  <a:schemeClr val="tx1"/>
                </a:solidFill>
                <a:effectLst/>
                <a:latin typeface="Helvetica Neue"/>
              </a:rPr>
              <a:t>Feature Selection</a:t>
            </a:r>
            <a:r>
              <a:rPr lang="en-US" b="0" i="0" dirty="0">
                <a:solidFill>
                  <a:schemeClr val="tx1"/>
                </a:solidFill>
                <a:effectLst/>
                <a:latin typeface="Helvetica Neue"/>
              </a:rPr>
              <a:t>: Choose the best features</a:t>
            </a:r>
          </a:p>
          <a:p>
            <a:pPr algn="l">
              <a:buFont typeface="+mj-lt"/>
              <a:buAutoNum type="arabicPeriod"/>
            </a:pPr>
            <a:r>
              <a:rPr lang="en-US" b="1" i="0" dirty="0">
                <a:solidFill>
                  <a:schemeClr val="tx1"/>
                </a:solidFill>
                <a:effectLst/>
                <a:latin typeface="Helvetica Neue"/>
              </a:rPr>
              <a:t>Data Pre-Processing</a:t>
            </a:r>
            <a:r>
              <a:rPr lang="en-US" b="0" i="0" dirty="0">
                <a:solidFill>
                  <a:schemeClr val="tx1"/>
                </a:solidFill>
                <a:effectLst/>
                <a:latin typeface="Helvetica Neue"/>
              </a:rPr>
              <a:t>: Make data usable for applying ML algorithms.</a:t>
            </a:r>
          </a:p>
          <a:p>
            <a:pPr algn="l">
              <a:buFont typeface="+mj-lt"/>
              <a:buAutoNum type="arabicPeriod"/>
            </a:pPr>
            <a:r>
              <a:rPr lang="en-US" b="1" i="0" dirty="0">
                <a:solidFill>
                  <a:schemeClr val="tx1"/>
                </a:solidFill>
                <a:effectLst/>
                <a:latin typeface="Helvetica Neue"/>
              </a:rPr>
              <a:t>Model Design</a:t>
            </a:r>
            <a:r>
              <a:rPr lang="en-US" b="0" i="0" dirty="0">
                <a:solidFill>
                  <a:schemeClr val="tx1"/>
                </a:solidFill>
                <a:effectLst/>
                <a:latin typeface="Helvetica Neue"/>
              </a:rPr>
              <a:t>: Create several predictive models and tune the hyperparameters</a:t>
            </a:r>
          </a:p>
          <a:p>
            <a:pPr algn="l">
              <a:buFont typeface="+mj-lt"/>
              <a:buAutoNum type="arabicPeriod"/>
            </a:pPr>
            <a:r>
              <a:rPr lang="en-US" b="1" i="0" dirty="0">
                <a:solidFill>
                  <a:schemeClr val="tx1"/>
                </a:solidFill>
                <a:effectLst/>
                <a:latin typeface="Helvetica Neue"/>
              </a:rPr>
              <a:t>Model Evaluation</a:t>
            </a:r>
            <a:r>
              <a:rPr lang="en-US" b="0" i="0" dirty="0">
                <a:solidFill>
                  <a:schemeClr val="tx1"/>
                </a:solidFill>
                <a:effectLst/>
                <a:latin typeface="Helvetica Neue"/>
              </a:rPr>
              <a:t>: Compare the performance of the models</a:t>
            </a:r>
          </a:p>
          <a:p>
            <a:pPr algn="l">
              <a:buFont typeface="+mj-lt"/>
              <a:buAutoNum type="arabicPeriod"/>
            </a:pPr>
            <a:r>
              <a:rPr lang="en-US" b="1" i="0" dirty="0">
                <a:solidFill>
                  <a:schemeClr val="tx1"/>
                </a:solidFill>
                <a:effectLst/>
                <a:latin typeface="Helvetica Neue"/>
              </a:rPr>
              <a:t>Bonus</a:t>
            </a:r>
            <a:r>
              <a:rPr lang="en-US" b="0" i="0" dirty="0">
                <a:solidFill>
                  <a:schemeClr val="tx1"/>
                </a:solidFill>
                <a:effectLst/>
                <a:latin typeface="Helvetica Neue"/>
              </a:rPr>
              <a:t>: Any creative idea for improving machine learning models</a:t>
            </a:r>
          </a:p>
          <a:p>
            <a:pPr marL="494100" indent="-457200">
              <a:buFont typeface="+mj-lt"/>
              <a:buAutoNum type="arabicPeriod"/>
            </a:pPr>
            <a:endParaRPr lang="en-MY" dirty="0">
              <a:solidFill>
                <a:schemeClr val="tx1"/>
              </a:solidFill>
            </a:endParaRPr>
          </a:p>
        </p:txBody>
      </p:sp>
    </p:spTree>
    <p:extLst>
      <p:ext uri="{BB962C8B-B14F-4D97-AF65-F5344CB8AC3E}">
        <p14:creationId xmlns:p14="http://schemas.microsoft.com/office/powerpoint/2010/main" val="198612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B1CB-8728-411F-A4CB-52E382840306}"/>
              </a:ext>
            </a:extLst>
          </p:cNvPr>
          <p:cNvSpPr>
            <a:spLocks noGrp="1"/>
          </p:cNvSpPr>
          <p:nvPr>
            <p:ph type="title"/>
          </p:nvPr>
        </p:nvSpPr>
        <p:spPr>
          <a:xfrm>
            <a:off x="919119" y="203200"/>
            <a:ext cx="10353762" cy="749300"/>
          </a:xfrm>
        </p:spPr>
        <p:txBody>
          <a:bodyPr/>
          <a:lstStyle/>
          <a:p>
            <a:r>
              <a:rPr lang="en-MY" dirty="0"/>
              <a:t>Decision Tree Model</a:t>
            </a:r>
          </a:p>
        </p:txBody>
      </p:sp>
      <p:pic>
        <p:nvPicPr>
          <p:cNvPr id="4" name="Picture 3">
            <a:extLst>
              <a:ext uri="{FF2B5EF4-FFF2-40B4-BE49-F238E27FC236}">
                <a16:creationId xmlns:a16="http://schemas.microsoft.com/office/drawing/2014/main" id="{3D14F00F-5E9A-4BB5-98E5-6DA8C925E5D0}"/>
              </a:ext>
            </a:extLst>
          </p:cNvPr>
          <p:cNvPicPr>
            <a:picLocks noChangeAspect="1"/>
          </p:cNvPicPr>
          <p:nvPr/>
        </p:nvPicPr>
        <p:blipFill>
          <a:blip r:embed="rId2"/>
          <a:stretch>
            <a:fillRect/>
          </a:stretch>
        </p:blipFill>
        <p:spPr>
          <a:xfrm>
            <a:off x="1522859" y="1074800"/>
            <a:ext cx="9146281" cy="5580000"/>
          </a:xfrm>
          <a:prstGeom prst="rect">
            <a:avLst/>
          </a:prstGeom>
        </p:spPr>
      </p:pic>
    </p:spTree>
    <p:extLst>
      <p:ext uri="{BB962C8B-B14F-4D97-AF65-F5344CB8AC3E}">
        <p14:creationId xmlns:p14="http://schemas.microsoft.com/office/powerpoint/2010/main" val="2314175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2DFD-5AF3-43D2-B478-8C5C316D40A3}"/>
              </a:ext>
            </a:extLst>
          </p:cNvPr>
          <p:cNvSpPr>
            <a:spLocks noGrp="1"/>
          </p:cNvSpPr>
          <p:nvPr>
            <p:ph type="title"/>
          </p:nvPr>
        </p:nvSpPr>
        <p:spPr/>
        <p:txBody>
          <a:bodyPr/>
          <a:lstStyle/>
          <a:p>
            <a:r>
              <a:rPr lang="en-MY" dirty="0"/>
              <a:t>Summary</a:t>
            </a:r>
          </a:p>
        </p:txBody>
      </p:sp>
      <p:graphicFrame>
        <p:nvGraphicFramePr>
          <p:cNvPr id="4" name="Table 4">
            <a:extLst>
              <a:ext uri="{FF2B5EF4-FFF2-40B4-BE49-F238E27FC236}">
                <a16:creationId xmlns:a16="http://schemas.microsoft.com/office/drawing/2014/main" id="{D69F4086-A1CC-4A0F-95DE-DF9BD6FE369B}"/>
              </a:ext>
            </a:extLst>
          </p:cNvPr>
          <p:cNvGraphicFramePr>
            <a:graphicFrameLocks noGrp="1"/>
          </p:cNvGraphicFramePr>
          <p:nvPr>
            <p:ph idx="1"/>
            <p:extLst>
              <p:ext uri="{D42A27DB-BD31-4B8C-83A1-F6EECF244321}">
                <p14:modId xmlns:p14="http://schemas.microsoft.com/office/powerpoint/2010/main" val="2127147616"/>
              </p:ext>
            </p:extLst>
          </p:nvPr>
        </p:nvGraphicFramePr>
        <p:xfrm>
          <a:off x="2474751" y="2687320"/>
          <a:ext cx="7060568" cy="1483360"/>
        </p:xfrm>
        <a:graphic>
          <a:graphicData uri="http://schemas.openxmlformats.org/drawingml/2006/table">
            <a:tbl>
              <a:tblPr firstRow="1" bandRow="1">
                <a:tableStyleId>{5C22544A-7EE6-4342-B048-85BDC9FD1C3A}</a:tableStyleId>
              </a:tblPr>
              <a:tblGrid>
                <a:gridCol w="2120900">
                  <a:extLst>
                    <a:ext uri="{9D8B030D-6E8A-4147-A177-3AD203B41FA5}">
                      <a16:colId xmlns:a16="http://schemas.microsoft.com/office/drawing/2014/main" val="721378609"/>
                    </a:ext>
                  </a:extLst>
                </a:gridCol>
                <a:gridCol w="1646556">
                  <a:extLst>
                    <a:ext uri="{9D8B030D-6E8A-4147-A177-3AD203B41FA5}">
                      <a16:colId xmlns:a16="http://schemas.microsoft.com/office/drawing/2014/main" val="3931984651"/>
                    </a:ext>
                  </a:extLst>
                </a:gridCol>
                <a:gridCol w="1646556">
                  <a:extLst>
                    <a:ext uri="{9D8B030D-6E8A-4147-A177-3AD203B41FA5}">
                      <a16:colId xmlns:a16="http://schemas.microsoft.com/office/drawing/2014/main" val="1619450204"/>
                    </a:ext>
                  </a:extLst>
                </a:gridCol>
                <a:gridCol w="1646556">
                  <a:extLst>
                    <a:ext uri="{9D8B030D-6E8A-4147-A177-3AD203B41FA5}">
                      <a16:colId xmlns:a16="http://schemas.microsoft.com/office/drawing/2014/main" val="1518056146"/>
                    </a:ext>
                  </a:extLst>
                </a:gridCol>
              </a:tblGrid>
              <a:tr h="370840">
                <a:tc>
                  <a:txBody>
                    <a:bodyPr/>
                    <a:lstStyle/>
                    <a:p>
                      <a:endParaRPr lang="en-MY" dirty="0"/>
                    </a:p>
                  </a:txBody>
                  <a:tcPr/>
                </a:tc>
                <a:tc>
                  <a:txBody>
                    <a:bodyPr/>
                    <a:lstStyle/>
                    <a:p>
                      <a:r>
                        <a:rPr lang="en-MY" dirty="0"/>
                        <a:t>All 30k</a:t>
                      </a:r>
                    </a:p>
                  </a:txBody>
                  <a:tcPr/>
                </a:tc>
                <a:tc>
                  <a:txBody>
                    <a:bodyPr/>
                    <a:lstStyle/>
                    <a:p>
                      <a:r>
                        <a:rPr lang="en-MY" dirty="0">
                          <a:solidFill>
                            <a:srgbClr val="FFFF00"/>
                          </a:solidFill>
                        </a:rPr>
                        <a:t>KNN</a:t>
                      </a:r>
                    </a:p>
                  </a:txBody>
                  <a:tcPr/>
                </a:tc>
                <a:tc>
                  <a:txBody>
                    <a:bodyPr/>
                    <a:lstStyle/>
                    <a:p>
                      <a:r>
                        <a:rPr lang="en-MY" dirty="0"/>
                        <a:t>DT</a:t>
                      </a:r>
                    </a:p>
                  </a:txBody>
                  <a:tcPr/>
                </a:tc>
                <a:extLst>
                  <a:ext uri="{0D108BD9-81ED-4DB2-BD59-A6C34878D82A}">
                    <a16:rowId xmlns:a16="http://schemas.microsoft.com/office/drawing/2014/main" val="3936735820"/>
                  </a:ext>
                </a:extLst>
              </a:tr>
              <a:tr h="370840">
                <a:tc>
                  <a:txBody>
                    <a:bodyPr/>
                    <a:lstStyle/>
                    <a:p>
                      <a:r>
                        <a:rPr lang="en-MY" dirty="0"/>
                        <a:t>Cost ($)</a:t>
                      </a:r>
                    </a:p>
                  </a:txBody>
                  <a:tcPr/>
                </a:tc>
                <a:tc>
                  <a:txBody>
                    <a:bodyPr/>
                    <a:lstStyle/>
                    <a:p>
                      <a:r>
                        <a:rPr lang="en-MY" dirty="0"/>
                        <a:t>150 000.00</a:t>
                      </a:r>
                    </a:p>
                  </a:txBody>
                  <a:tcPr/>
                </a:tc>
                <a:tc>
                  <a:txBody>
                    <a:bodyPr/>
                    <a:lstStyle/>
                    <a:p>
                      <a:r>
                        <a:rPr lang="en-MY" dirty="0"/>
                        <a:t>13 090.91</a:t>
                      </a:r>
                    </a:p>
                  </a:txBody>
                  <a:tcPr/>
                </a:tc>
                <a:tc>
                  <a:txBody>
                    <a:bodyPr/>
                    <a:lstStyle/>
                    <a:p>
                      <a:r>
                        <a:rPr lang="en-MY" dirty="0"/>
                        <a:t>11 842.10</a:t>
                      </a:r>
                    </a:p>
                  </a:txBody>
                  <a:tcPr/>
                </a:tc>
                <a:extLst>
                  <a:ext uri="{0D108BD9-81ED-4DB2-BD59-A6C34878D82A}">
                    <a16:rowId xmlns:a16="http://schemas.microsoft.com/office/drawing/2014/main" val="32845112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Gain ($)</a:t>
                      </a:r>
                    </a:p>
                  </a:txBody>
                  <a:tcPr/>
                </a:tc>
                <a:tc>
                  <a:txBody>
                    <a:bodyPr/>
                    <a:lstStyle/>
                    <a:p>
                      <a:r>
                        <a:rPr lang="en-MY" dirty="0"/>
                        <a:t>0.00</a:t>
                      </a:r>
                    </a:p>
                  </a:txBody>
                  <a:tcPr/>
                </a:tc>
                <a:tc>
                  <a:txBody>
                    <a:bodyPr/>
                    <a:lstStyle/>
                    <a:p>
                      <a:r>
                        <a:rPr lang="en-MY" dirty="0"/>
                        <a:t>21 160.09</a:t>
                      </a:r>
                    </a:p>
                  </a:txBody>
                  <a:tcPr/>
                </a:tc>
                <a:tc>
                  <a:txBody>
                    <a:bodyPr/>
                    <a:lstStyle/>
                    <a:p>
                      <a:r>
                        <a:rPr lang="en-MY" dirty="0"/>
                        <a:t>19 837.59</a:t>
                      </a:r>
                    </a:p>
                  </a:txBody>
                  <a:tcPr/>
                </a:tc>
                <a:extLst>
                  <a:ext uri="{0D108BD9-81ED-4DB2-BD59-A6C34878D82A}">
                    <a16:rowId xmlns:a16="http://schemas.microsoft.com/office/drawing/2014/main" val="334366022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MY" dirty="0"/>
                        <a:t>Revenue ($)</a:t>
                      </a:r>
                    </a:p>
                  </a:txBody>
                  <a:tcPr/>
                </a:tc>
                <a:tc>
                  <a:txBody>
                    <a:bodyPr/>
                    <a:lstStyle/>
                    <a:p>
                      <a:r>
                        <a:rPr lang="en-MY" dirty="0"/>
                        <a:t>-150 000.00</a:t>
                      </a:r>
                    </a:p>
                  </a:txBody>
                  <a:tcPr/>
                </a:tc>
                <a:tc>
                  <a:txBody>
                    <a:bodyPr/>
                    <a:lstStyle/>
                    <a:p>
                      <a:r>
                        <a:rPr lang="en-MY" dirty="0"/>
                        <a:t>8069.18</a:t>
                      </a:r>
                    </a:p>
                  </a:txBody>
                  <a:tcPr/>
                </a:tc>
                <a:tc>
                  <a:txBody>
                    <a:bodyPr/>
                    <a:lstStyle/>
                    <a:p>
                      <a:r>
                        <a:rPr lang="en-MY" dirty="0"/>
                        <a:t>7995.48</a:t>
                      </a:r>
                    </a:p>
                  </a:txBody>
                  <a:tcPr/>
                </a:tc>
                <a:extLst>
                  <a:ext uri="{0D108BD9-81ED-4DB2-BD59-A6C34878D82A}">
                    <a16:rowId xmlns:a16="http://schemas.microsoft.com/office/drawing/2014/main" val="3436950293"/>
                  </a:ext>
                </a:extLst>
              </a:tr>
            </a:tbl>
          </a:graphicData>
        </a:graphic>
      </p:graphicFrame>
    </p:spTree>
    <p:extLst>
      <p:ext uri="{BB962C8B-B14F-4D97-AF65-F5344CB8AC3E}">
        <p14:creationId xmlns:p14="http://schemas.microsoft.com/office/powerpoint/2010/main" val="3954850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60A4-010C-4A57-8A2C-16806D2D4097}"/>
              </a:ext>
            </a:extLst>
          </p:cNvPr>
          <p:cNvSpPr>
            <a:spLocks noGrp="1"/>
          </p:cNvSpPr>
          <p:nvPr>
            <p:ph type="title"/>
          </p:nvPr>
        </p:nvSpPr>
        <p:spPr/>
        <p:txBody>
          <a:bodyPr>
            <a:normAutofit/>
          </a:bodyPr>
          <a:lstStyle/>
          <a:p>
            <a:r>
              <a:rPr lang="en-US" dirty="0"/>
              <a:t>How to improve the model?</a:t>
            </a:r>
            <a:endParaRPr lang="en-MY" dirty="0"/>
          </a:p>
        </p:txBody>
      </p:sp>
      <p:sp>
        <p:nvSpPr>
          <p:cNvPr id="3" name="Content Placeholder 2">
            <a:extLst>
              <a:ext uri="{FF2B5EF4-FFF2-40B4-BE49-F238E27FC236}">
                <a16:creationId xmlns:a16="http://schemas.microsoft.com/office/drawing/2014/main" id="{E0EA644D-F4E0-4DAA-B538-8049B71F3FE8}"/>
              </a:ext>
            </a:extLst>
          </p:cNvPr>
          <p:cNvSpPr>
            <a:spLocks noGrp="1"/>
          </p:cNvSpPr>
          <p:nvPr>
            <p:ph idx="1"/>
          </p:nvPr>
        </p:nvSpPr>
        <p:spPr/>
        <p:txBody>
          <a:bodyPr>
            <a:normAutofit lnSpcReduction="10000"/>
          </a:bodyPr>
          <a:lstStyle/>
          <a:p>
            <a:r>
              <a:rPr lang="en-US" dirty="0"/>
              <a:t>1.Use more (high-quality) data and feature engineering </a:t>
            </a:r>
          </a:p>
          <a:p>
            <a:r>
              <a:rPr lang="en-US" dirty="0"/>
              <a:t>2.Tune the hyperparameters of the algorithm </a:t>
            </a:r>
          </a:p>
          <a:p>
            <a:r>
              <a:rPr lang="en-US" dirty="0"/>
              <a:t>3.Try different algorithms (Random Forest, SVN)</a:t>
            </a:r>
          </a:p>
          <a:p>
            <a:endParaRPr lang="en-US" dirty="0"/>
          </a:p>
          <a:p>
            <a:r>
              <a:rPr lang="en-US" dirty="0"/>
              <a:t>Random Forests tend to have high accuracy prediction (challenge C2) and can handle large numbers of features (C1) due to the embedded feature selection in the model generation process. Note that when the number of features is large, it is preferable to use a higher number of regression trees.</a:t>
            </a:r>
            <a:endParaRPr lang="en-MY" dirty="0"/>
          </a:p>
        </p:txBody>
      </p:sp>
    </p:spTree>
    <p:extLst>
      <p:ext uri="{BB962C8B-B14F-4D97-AF65-F5344CB8AC3E}">
        <p14:creationId xmlns:p14="http://schemas.microsoft.com/office/powerpoint/2010/main" val="130018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3C7D9-D6BA-455F-BD37-4FC31BD1A99B}"/>
              </a:ext>
            </a:extLst>
          </p:cNvPr>
          <p:cNvPicPr>
            <a:picLocks noChangeAspect="1"/>
          </p:cNvPicPr>
          <p:nvPr/>
        </p:nvPicPr>
        <p:blipFill>
          <a:blip r:embed="rId2"/>
          <a:stretch>
            <a:fillRect/>
          </a:stretch>
        </p:blipFill>
        <p:spPr>
          <a:xfrm>
            <a:off x="6483499" y="207000"/>
            <a:ext cx="5231007" cy="6444000"/>
          </a:xfrm>
          <a:prstGeom prst="rect">
            <a:avLst/>
          </a:prstGeom>
        </p:spPr>
      </p:pic>
      <p:sp>
        <p:nvSpPr>
          <p:cNvPr id="6" name="Title 5">
            <a:extLst>
              <a:ext uri="{FF2B5EF4-FFF2-40B4-BE49-F238E27FC236}">
                <a16:creationId xmlns:a16="http://schemas.microsoft.com/office/drawing/2014/main" id="{A4F7507B-7542-4C01-875D-B36E97562420}"/>
              </a:ext>
            </a:extLst>
          </p:cNvPr>
          <p:cNvSpPr>
            <a:spLocks noGrp="1"/>
          </p:cNvSpPr>
          <p:nvPr>
            <p:ph type="title"/>
          </p:nvPr>
        </p:nvSpPr>
        <p:spPr>
          <a:xfrm>
            <a:off x="729237" y="2800350"/>
            <a:ext cx="3742095" cy="1257300"/>
          </a:xfrm>
        </p:spPr>
        <p:txBody>
          <a:bodyPr>
            <a:normAutofit fontScale="90000"/>
          </a:bodyPr>
          <a:lstStyle/>
          <a:p>
            <a:r>
              <a:rPr lang="en-MY" dirty="0"/>
              <a:t>Data Set Description</a:t>
            </a:r>
          </a:p>
        </p:txBody>
      </p:sp>
    </p:spTree>
    <p:extLst>
      <p:ext uri="{BB962C8B-B14F-4D97-AF65-F5344CB8AC3E}">
        <p14:creationId xmlns:p14="http://schemas.microsoft.com/office/powerpoint/2010/main" val="377314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C560-E8F3-494A-B6F3-E0C6D7D126D7}"/>
              </a:ext>
            </a:extLst>
          </p:cNvPr>
          <p:cNvSpPr>
            <a:spLocks noGrp="1"/>
          </p:cNvSpPr>
          <p:nvPr>
            <p:ph type="title"/>
          </p:nvPr>
        </p:nvSpPr>
        <p:spPr/>
        <p:txBody>
          <a:bodyPr/>
          <a:lstStyle/>
          <a:p>
            <a:r>
              <a:rPr lang="en-MY" dirty="0"/>
              <a:t>Data Cleaning &amp; Preparation</a:t>
            </a:r>
          </a:p>
        </p:txBody>
      </p:sp>
      <p:sp>
        <p:nvSpPr>
          <p:cNvPr id="3" name="Content Placeholder 2">
            <a:extLst>
              <a:ext uri="{FF2B5EF4-FFF2-40B4-BE49-F238E27FC236}">
                <a16:creationId xmlns:a16="http://schemas.microsoft.com/office/drawing/2014/main" id="{E7DA0564-458E-4E77-922D-C1016C8321B6}"/>
              </a:ext>
            </a:extLst>
          </p:cNvPr>
          <p:cNvSpPr>
            <a:spLocks noGrp="1"/>
          </p:cNvSpPr>
          <p:nvPr>
            <p:ph idx="1"/>
          </p:nvPr>
        </p:nvSpPr>
        <p:spPr/>
        <p:txBody>
          <a:bodyPr>
            <a:normAutofit lnSpcReduction="10000"/>
          </a:bodyPr>
          <a:lstStyle/>
          <a:p>
            <a:r>
              <a:rPr lang="en-US" dirty="0"/>
              <a:t>Remove the special character from the dataset. ($ , . )</a:t>
            </a:r>
          </a:p>
          <a:p>
            <a:r>
              <a:rPr lang="en-US" dirty="0"/>
              <a:t>Change data type for object to category and numerical to float64.</a:t>
            </a:r>
          </a:p>
          <a:p>
            <a:r>
              <a:rPr lang="en-US" dirty="0"/>
              <a:t>Replace Null value of numerical feature to the median of it.</a:t>
            </a:r>
          </a:p>
          <a:p>
            <a:r>
              <a:rPr lang="en-US" dirty="0"/>
              <a:t>Remove duplicate row.</a:t>
            </a:r>
          </a:p>
          <a:p>
            <a:r>
              <a:rPr lang="en-US" dirty="0"/>
              <a:t>Adding two high level feature into the dataset.</a:t>
            </a:r>
          </a:p>
          <a:p>
            <a:r>
              <a:rPr lang="en-US" dirty="0"/>
              <a:t>Check correlation of the feature against target variable. </a:t>
            </a:r>
          </a:p>
          <a:p>
            <a:r>
              <a:rPr lang="en-US" dirty="0"/>
              <a:t>Drop unrelated feature.</a:t>
            </a:r>
            <a:endParaRPr lang="en-MY" dirty="0"/>
          </a:p>
          <a:p>
            <a:endParaRPr lang="en-MY" dirty="0"/>
          </a:p>
        </p:txBody>
      </p:sp>
    </p:spTree>
    <p:extLst>
      <p:ext uri="{BB962C8B-B14F-4D97-AF65-F5344CB8AC3E}">
        <p14:creationId xmlns:p14="http://schemas.microsoft.com/office/powerpoint/2010/main" val="126515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2838C-BF62-487E-A5D6-8C1C73C9DCF6}"/>
              </a:ext>
            </a:extLst>
          </p:cNvPr>
          <p:cNvSpPr>
            <a:spLocks noGrp="1"/>
          </p:cNvSpPr>
          <p:nvPr>
            <p:ph type="title"/>
          </p:nvPr>
        </p:nvSpPr>
        <p:spPr>
          <a:xfrm>
            <a:off x="771182" y="2800350"/>
            <a:ext cx="4186711" cy="1257300"/>
          </a:xfrm>
        </p:spPr>
        <p:txBody>
          <a:bodyPr>
            <a:normAutofit fontScale="90000"/>
          </a:bodyPr>
          <a:lstStyle/>
          <a:p>
            <a:r>
              <a:rPr lang="en-MY" dirty="0"/>
              <a:t>Data Cleansing &amp; Preparation</a:t>
            </a:r>
          </a:p>
        </p:txBody>
      </p:sp>
      <p:pic>
        <p:nvPicPr>
          <p:cNvPr id="5" name="Content Placeholder 4">
            <a:extLst>
              <a:ext uri="{FF2B5EF4-FFF2-40B4-BE49-F238E27FC236}">
                <a16:creationId xmlns:a16="http://schemas.microsoft.com/office/drawing/2014/main" id="{73DAAFF3-BF69-42E2-A68F-21A5076BC499}"/>
              </a:ext>
            </a:extLst>
          </p:cNvPr>
          <p:cNvPicPr>
            <a:picLocks noGrp="1" noChangeAspect="1"/>
          </p:cNvPicPr>
          <p:nvPr>
            <p:ph idx="1"/>
          </p:nvPr>
        </p:nvPicPr>
        <p:blipFill>
          <a:blip r:embed="rId2"/>
          <a:stretch>
            <a:fillRect/>
          </a:stretch>
        </p:blipFill>
        <p:spPr>
          <a:xfrm>
            <a:off x="5896988" y="189000"/>
            <a:ext cx="5945822" cy="6480000"/>
          </a:xfrm>
        </p:spPr>
      </p:pic>
      <p:sp>
        <p:nvSpPr>
          <p:cNvPr id="7" name="TextBox 6">
            <a:extLst>
              <a:ext uri="{FF2B5EF4-FFF2-40B4-BE49-F238E27FC236}">
                <a16:creationId xmlns:a16="http://schemas.microsoft.com/office/drawing/2014/main" id="{BA801DDD-6365-4EC6-813F-9C4D0F0C59EA}"/>
              </a:ext>
            </a:extLst>
          </p:cNvPr>
          <p:cNvSpPr txBox="1"/>
          <p:nvPr/>
        </p:nvSpPr>
        <p:spPr>
          <a:xfrm>
            <a:off x="349190" y="4309319"/>
            <a:ext cx="5019764" cy="923330"/>
          </a:xfrm>
          <a:prstGeom prst="rect">
            <a:avLst/>
          </a:prstGeom>
          <a:noFill/>
        </p:spPr>
        <p:txBody>
          <a:bodyPr wrap="square">
            <a:spAutoFit/>
          </a:bodyPr>
          <a:lstStyle/>
          <a:p>
            <a:pPr marL="285750" indent="-285750">
              <a:buFont typeface="Arial" panose="020B0604020202020204" pitchFamily="34" charset="0"/>
              <a:buChar char="•"/>
            </a:pPr>
            <a:r>
              <a:rPr lang="en-US" sz="1800" dirty="0"/>
              <a:t>The final cleaned data frame</a:t>
            </a:r>
          </a:p>
          <a:p>
            <a:pPr marL="285750" indent="-285750">
              <a:buFont typeface="Arial" panose="020B0604020202020204" pitchFamily="34" charset="0"/>
              <a:buChar char="•"/>
            </a:pPr>
            <a:r>
              <a:rPr lang="en-US" sz="1800" dirty="0" err="1"/>
              <a:t>Cust_Last_Purchased</a:t>
            </a:r>
            <a:r>
              <a:rPr lang="en-US" sz="1800" dirty="0"/>
              <a:t> will be dropped in the next session</a:t>
            </a:r>
            <a:endParaRPr lang="en-MY" sz="1800" dirty="0"/>
          </a:p>
        </p:txBody>
      </p:sp>
    </p:spTree>
    <p:extLst>
      <p:ext uri="{BB962C8B-B14F-4D97-AF65-F5344CB8AC3E}">
        <p14:creationId xmlns:p14="http://schemas.microsoft.com/office/powerpoint/2010/main" val="324972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2D1F-81A6-438B-8900-DC00F07DED0F}"/>
              </a:ext>
            </a:extLst>
          </p:cNvPr>
          <p:cNvSpPr>
            <a:spLocks noGrp="1"/>
          </p:cNvSpPr>
          <p:nvPr>
            <p:ph type="title"/>
          </p:nvPr>
        </p:nvSpPr>
        <p:spPr/>
        <p:txBody>
          <a:bodyPr>
            <a:normAutofit/>
          </a:bodyPr>
          <a:lstStyle/>
          <a:p>
            <a:r>
              <a:rPr lang="en-MY" dirty="0"/>
              <a:t>Data Insight</a:t>
            </a:r>
            <a:endParaRPr lang="en-MY" dirty="0">
              <a:solidFill>
                <a:schemeClr val="tx1"/>
              </a:solidFill>
            </a:endParaRPr>
          </a:p>
        </p:txBody>
      </p:sp>
      <p:sp>
        <p:nvSpPr>
          <p:cNvPr id="3" name="Content Placeholder 2">
            <a:extLst>
              <a:ext uri="{FF2B5EF4-FFF2-40B4-BE49-F238E27FC236}">
                <a16:creationId xmlns:a16="http://schemas.microsoft.com/office/drawing/2014/main" id="{D3CEF5F7-1DFE-4AC1-91DD-8485C6F5AC94}"/>
              </a:ext>
            </a:extLst>
          </p:cNvPr>
          <p:cNvSpPr>
            <a:spLocks noGrp="1"/>
          </p:cNvSpPr>
          <p:nvPr>
            <p:ph idx="1"/>
          </p:nvPr>
        </p:nvSpPr>
        <p:spPr>
          <a:xfrm>
            <a:off x="913795" y="2076450"/>
            <a:ext cx="10870038" cy="4093761"/>
          </a:xfrm>
        </p:spPr>
        <p:txBody>
          <a:bodyPr>
            <a:normAutofit fontScale="62500" lnSpcReduction="20000"/>
          </a:bodyPr>
          <a:lstStyle/>
          <a:p>
            <a:r>
              <a:rPr lang="en-US" b="0" i="0" dirty="0">
                <a:solidFill>
                  <a:schemeClr val="tx1"/>
                </a:solidFill>
                <a:effectLst/>
                <a:latin typeface="Roboto" panose="020B0604020202020204" pitchFamily="2" charset="0"/>
              </a:rPr>
              <a:t>Potential Customer</a:t>
            </a:r>
            <a:br>
              <a:rPr lang="en-US" b="0" i="0" dirty="0">
                <a:solidFill>
                  <a:schemeClr val="tx1"/>
                </a:solidFill>
                <a:effectLst/>
                <a:latin typeface="Roboto" panose="020B0604020202020204" pitchFamily="2" charset="0"/>
              </a:rPr>
            </a:br>
            <a:r>
              <a:rPr lang="en-US" b="0" i="0" dirty="0">
                <a:solidFill>
                  <a:schemeClr val="tx1"/>
                </a:solidFill>
                <a:effectLst/>
                <a:latin typeface="Roboto" panose="020B0604020202020204" pitchFamily="2" charset="0"/>
              </a:rPr>
              <a:t>There are 48% customers identified as potential buyer based on the features.</a:t>
            </a:r>
          </a:p>
          <a:p>
            <a:r>
              <a:rPr lang="en-US" b="0" i="0" dirty="0">
                <a:solidFill>
                  <a:schemeClr val="tx1"/>
                </a:solidFill>
                <a:effectLst/>
                <a:latin typeface="Roboto" panose="020B0604020202020204" pitchFamily="2" charset="0"/>
              </a:rPr>
              <a:t>Customer Status</a:t>
            </a:r>
            <a:br>
              <a:rPr lang="en-US" b="0" i="0" dirty="0">
                <a:solidFill>
                  <a:schemeClr val="tx1"/>
                </a:solidFill>
                <a:effectLst/>
                <a:latin typeface="Roboto" panose="020B0604020202020204" pitchFamily="2" charset="0"/>
              </a:rPr>
            </a:br>
            <a:r>
              <a:rPr lang="en-US" b="0" i="0" dirty="0">
                <a:solidFill>
                  <a:schemeClr val="tx1"/>
                </a:solidFill>
                <a:effectLst/>
                <a:latin typeface="Roboto" panose="020B0604020202020204" pitchFamily="2" charset="0"/>
              </a:rPr>
              <a:t>Highest percentage of customer status is 59.3% which are active meanwhile lowest percentage of customer status are 0.3% which are lapsed buyer and 2.0% are inactive buyers.</a:t>
            </a:r>
          </a:p>
          <a:p>
            <a:r>
              <a:rPr lang="en-US" b="0" i="0" dirty="0">
                <a:solidFill>
                  <a:schemeClr val="tx1"/>
                </a:solidFill>
                <a:effectLst/>
                <a:latin typeface="Roboto" panose="020B0604020202020204" pitchFamily="2" charset="0"/>
              </a:rPr>
              <a:t>Status Advertisement</a:t>
            </a:r>
            <a:br>
              <a:rPr lang="en-US" b="0" i="0" dirty="0">
                <a:solidFill>
                  <a:schemeClr val="tx1"/>
                </a:solidFill>
                <a:effectLst/>
                <a:latin typeface="Roboto" panose="020B0604020202020204" pitchFamily="2" charset="0"/>
              </a:rPr>
            </a:br>
            <a:r>
              <a:rPr lang="en-US" b="0" i="0" dirty="0">
                <a:solidFill>
                  <a:schemeClr val="tx1"/>
                </a:solidFill>
                <a:effectLst/>
                <a:latin typeface="Roboto" panose="020B0604020202020204" pitchFamily="2" charset="0"/>
              </a:rPr>
              <a:t>Most of the customers purchase product in response to last promotional sales which made up the 56.9% of the total customers.</a:t>
            </a:r>
          </a:p>
          <a:p>
            <a:r>
              <a:rPr lang="en-US" b="0" i="0" dirty="0">
                <a:solidFill>
                  <a:schemeClr val="tx1"/>
                </a:solidFill>
                <a:effectLst/>
                <a:latin typeface="Roboto" panose="020B0604020202020204" pitchFamily="2" charset="0"/>
              </a:rPr>
              <a:t>Gender</a:t>
            </a:r>
            <a:br>
              <a:rPr lang="en-US" b="0" i="0" dirty="0">
                <a:solidFill>
                  <a:schemeClr val="tx1"/>
                </a:solidFill>
                <a:effectLst/>
                <a:latin typeface="Roboto" panose="020B0604020202020204" pitchFamily="2" charset="0"/>
              </a:rPr>
            </a:br>
            <a:r>
              <a:rPr lang="en-US" b="0" i="0" dirty="0">
                <a:solidFill>
                  <a:schemeClr val="tx1"/>
                </a:solidFill>
                <a:effectLst/>
                <a:latin typeface="Roboto" panose="020B0604020202020204" pitchFamily="2" charset="0"/>
              </a:rPr>
              <a:t>This plot shows the distribution of customer gender. The highest gender are female which is about 53.1% and the lowest percentage is 4.6% which is unknown gender.</a:t>
            </a:r>
          </a:p>
          <a:p>
            <a:r>
              <a:rPr lang="en-US" b="0" i="0" dirty="0">
                <a:solidFill>
                  <a:schemeClr val="tx1"/>
                </a:solidFill>
                <a:effectLst/>
                <a:latin typeface="Roboto" panose="020B0604020202020204" pitchFamily="2" charset="0"/>
              </a:rPr>
              <a:t>Customer Property</a:t>
            </a:r>
            <a:br>
              <a:rPr lang="en-US" b="0" i="0" dirty="0">
                <a:solidFill>
                  <a:schemeClr val="tx1"/>
                </a:solidFill>
                <a:effectLst/>
                <a:latin typeface="Roboto" panose="020B0604020202020204" pitchFamily="2" charset="0"/>
              </a:rPr>
            </a:br>
            <a:r>
              <a:rPr lang="en-US" b="0" i="0" dirty="0">
                <a:solidFill>
                  <a:schemeClr val="tx1"/>
                </a:solidFill>
                <a:effectLst/>
                <a:latin typeface="Roboto" panose="020B0604020202020204" pitchFamily="2" charset="0"/>
              </a:rPr>
              <a:t>54.8% of the customers owned a property while 45.2% of the customer identified as unknown. Based on the plot, assumption can be made that most the customers had a residential address.</a:t>
            </a:r>
          </a:p>
          <a:p>
            <a:r>
              <a:rPr lang="en-US" b="0" i="0" dirty="0">
                <a:solidFill>
                  <a:schemeClr val="tx1"/>
                </a:solidFill>
                <a:effectLst/>
                <a:latin typeface="Roboto" panose="020B0604020202020204" pitchFamily="2" charset="0"/>
              </a:rPr>
              <a:t>Age Customer</a:t>
            </a:r>
            <a:br>
              <a:rPr lang="en-US" b="0" i="0" dirty="0">
                <a:solidFill>
                  <a:schemeClr val="tx1"/>
                </a:solidFill>
                <a:effectLst/>
                <a:latin typeface="Roboto" panose="020B0604020202020204" pitchFamily="2" charset="0"/>
              </a:rPr>
            </a:br>
            <a:r>
              <a:rPr lang="en-US" b="0" i="0" dirty="0">
                <a:solidFill>
                  <a:schemeClr val="tx1"/>
                </a:solidFill>
                <a:effectLst/>
                <a:latin typeface="Roboto" panose="020B0604020202020204" pitchFamily="2" charset="0"/>
              </a:rPr>
              <a:t>Age It seems like majority of the customer are from older ages ranging from age 40-90 years old (84.5% of total market)</a:t>
            </a:r>
          </a:p>
        </p:txBody>
      </p:sp>
    </p:spTree>
    <p:extLst>
      <p:ext uri="{BB962C8B-B14F-4D97-AF65-F5344CB8AC3E}">
        <p14:creationId xmlns:p14="http://schemas.microsoft.com/office/powerpoint/2010/main" val="265970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C18E8-DD85-4683-9BFC-03237D257C59}"/>
              </a:ext>
            </a:extLst>
          </p:cNvPr>
          <p:cNvPicPr>
            <a:picLocks noChangeAspect="1"/>
          </p:cNvPicPr>
          <p:nvPr/>
        </p:nvPicPr>
        <p:blipFill>
          <a:blip r:embed="rId2"/>
          <a:stretch>
            <a:fillRect/>
          </a:stretch>
        </p:blipFill>
        <p:spPr>
          <a:xfrm>
            <a:off x="496130" y="420498"/>
            <a:ext cx="4505325" cy="5715000"/>
          </a:xfrm>
          <a:prstGeom prst="rect">
            <a:avLst/>
          </a:prstGeom>
        </p:spPr>
      </p:pic>
      <p:pic>
        <p:nvPicPr>
          <p:cNvPr id="5" name="Picture 4">
            <a:extLst>
              <a:ext uri="{FF2B5EF4-FFF2-40B4-BE49-F238E27FC236}">
                <a16:creationId xmlns:a16="http://schemas.microsoft.com/office/drawing/2014/main" id="{5FADB288-A22F-4630-B60A-DA211779DD56}"/>
              </a:ext>
            </a:extLst>
          </p:cNvPr>
          <p:cNvPicPr>
            <a:picLocks noChangeAspect="1"/>
          </p:cNvPicPr>
          <p:nvPr/>
        </p:nvPicPr>
        <p:blipFill>
          <a:blip r:embed="rId3"/>
          <a:stretch>
            <a:fillRect/>
          </a:stretch>
        </p:blipFill>
        <p:spPr>
          <a:xfrm>
            <a:off x="6379085" y="420498"/>
            <a:ext cx="4467225" cy="5753100"/>
          </a:xfrm>
          <a:prstGeom prst="rect">
            <a:avLst/>
          </a:prstGeom>
        </p:spPr>
      </p:pic>
    </p:spTree>
    <p:extLst>
      <p:ext uri="{BB962C8B-B14F-4D97-AF65-F5344CB8AC3E}">
        <p14:creationId xmlns:p14="http://schemas.microsoft.com/office/powerpoint/2010/main" val="2776808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E6215-F9F5-4D83-8575-A5F50B3E5167}"/>
              </a:ext>
            </a:extLst>
          </p:cNvPr>
          <p:cNvPicPr>
            <a:picLocks noChangeAspect="1"/>
          </p:cNvPicPr>
          <p:nvPr/>
        </p:nvPicPr>
        <p:blipFill>
          <a:blip r:embed="rId2"/>
          <a:stretch>
            <a:fillRect/>
          </a:stretch>
        </p:blipFill>
        <p:spPr>
          <a:xfrm>
            <a:off x="598414" y="1900717"/>
            <a:ext cx="4267200" cy="2838450"/>
          </a:xfrm>
          <a:prstGeom prst="rect">
            <a:avLst/>
          </a:prstGeom>
        </p:spPr>
      </p:pic>
      <p:pic>
        <p:nvPicPr>
          <p:cNvPr id="5" name="Picture 4">
            <a:extLst>
              <a:ext uri="{FF2B5EF4-FFF2-40B4-BE49-F238E27FC236}">
                <a16:creationId xmlns:a16="http://schemas.microsoft.com/office/drawing/2014/main" id="{96A5AEC7-FA72-4F94-9085-8C00FDE5EEF5}"/>
              </a:ext>
            </a:extLst>
          </p:cNvPr>
          <p:cNvPicPr>
            <a:picLocks noChangeAspect="1"/>
          </p:cNvPicPr>
          <p:nvPr/>
        </p:nvPicPr>
        <p:blipFill>
          <a:blip r:embed="rId3"/>
          <a:stretch>
            <a:fillRect/>
          </a:stretch>
        </p:blipFill>
        <p:spPr>
          <a:xfrm>
            <a:off x="5729025" y="677978"/>
            <a:ext cx="5464000" cy="4680000"/>
          </a:xfrm>
          <a:prstGeom prst="rect">
            <a:avLst/>
          </a:prstGeom>
        </p:spPr>
      </p:pic>
    </p:spTree>
    <p:extLst>
      <p:ext uri="{BB962C8B-B14F-4D97-AF65-F5344CB8AC3E}">
        <p14:creationId xmlns:p14="http://schemas.microsoft.com/office/powerpoint/2010/main" val="38638160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Integer pillars</Template>
  <TotalTime>165</TotalTime>
  <Words>930</Words>
  <Application>Microsoft Office PowerPoint</Application>
  <PresentationFormat>Widescreen</PresentationFormat>
  <Paragraphs>178</Paragraphs>
  <Slides>32</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Nova</vt:lpstr>
      <vt:lpstr>Arial Nova Light</vt:lpstr>
      <vt:lpstr>Helvetica Neue</vt:lpstr>
      <vt:lpstr>Roboto</vt:lpstr>
      <vt:lpstr>Wingdings 2</vt:lpstr>
      <vt:lpstr>SlateVTI</vt:lpstr>
      <vt:lpstr>Capstone JDS C6, Group 5</vt:lpstr>
      <vt:lpstr>Objective</vt:lpstr>
      <vt:lpstr>Methodology</vt:lpstr>
      <vt:lpstr>Data Set Description</vt:lpstr>
      <vt:lpstr>Data Cleaning &amp; Preparation</vt:lpstr>
      <vt:lpstr>Data Cleansing &amp; Preparation</vt:lpstr>
      <vt:lpstr>Data Insight</vt:lpstr>
      <vt:lpstr>PowerPoint Presentation</vt:lpstr>
      <vt:lpstr>PowerPoint Presentation</vt:lpstr>
      <vt:lpstr>Data Pre-processing</vt:lpstr>
      <vt:lpstr>Machine Learning</vt:lpstr>
      <vt:lpstr>Objective 1</vt:lpstr>
      <vt:lpstr>Logistic Regression</vt:lpstr>
      <vt:lpstr>K-Nearest Neighbours (KNN)</vt:lpstr>
      <vt:lpstr>Decision Tree</vt:lpstr>
      <vt:lpstr>Support Vector Machine (SVM)</vt:lpstr>
      <vt:lpstr>Summary</vt:lpstr>
      <vt:lpstr>Objective 2</vt:lpstr>
      <vt:lpstr>Logistic Regression</vt:lpstr>
      <vt:lpstr>Decision Tree</vt:lpstr>
      <vt:lpstr>K-Nearest Neighbours (KNN)</vt:lpstr>
      <vt:lpstr>Support Vector Machine (SVM)</vt:lpstr>
      <vt:lpstr>Summary</vt:lpstr>
      <vt:lpstr>Objective 3</vt:lpstr>
      <vt:lpstr>Default Solution</vt:lpstr>
      <vt:lpstr>Summary</vt:lpstr>
      <vt:lpstr>Objective 4</vt:lpstr>
      <vt:lpstr>All 30,000</vt:lpstr>
      <vt:lpstr>KNN Model</vt:lpstr>
      <vt:lpstr>Decision Tree Model</vt:lpstr>
      <vt:lpstr>Summary</vt:lpstr>
      <vt:lpstr>How to improve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JDS C6, Group 5</dc:title>
  <dc:creator>Nazril Daniel B Abdullah (RIC-SS/UTP)</dc:creator>
  <cp:lastModifiedBy>Nazril Daniel B Abdullah (RIC-SS/UTP)</cp:lastModifiedBy>
  <cp:revision>18</cp:revision>
  <dcterms:created xsi:type="dcterms:W3CDTF">2021-11-18T02:11:07Z</dcterms:created>
  <dcterms:modified xsi:type="dcterms:W3CDTF">2021-11-18T07:41:18Z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